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Calibri" panose="020F0502020204030204" pitchFamily="34" charset="0"/>
      <p:regular r:id="rId27"/>
      <p:bold r:id="rId28"/>
      <p:italic r:id="rId29"/>
      <p:boldItalic r:id="rId30"/>
    </p:embeddedFont>
    <p:embeddedFont>
      <p:font typeface="Canva Sans 1" panose="020B0604020202020204" charset="0"/>
      <p:regular r:id="rId31"/>
    </p:embeddedFont>
    <p:embeddedFont>
      <p:font typeface="Canva Sans 1 Bold" panose="020B0604020202020204" charset="0"/>
      <p:regular r:id="rId32"/>
    </p:embeddedFont>
    <p:embeddedFont>
      <p:font typeface="Canva Sans 1 Bold Italics" panose="020B0604020202020204" charset="0"/>
      <p:regular r:id="rId33"/>
    </p:embeddedFont>
    <p:embeddedFont>
      <p:font typeface="Canva Sans 2 Bold" panose="020B0604020202020204" charset="0"/>
      <p:regular r:id="rId34"/>
    </p:embeddedFont>
    <p:embeddedFont>
      <p:font typeface="DM Sans" pitchFamily="2" charset="0"/>
      <p:regular r:id="rId35"/>
      <p:bold r:id="rId36"/>
      <p:italic r:id="rId37"/>
      <p:boldItalic r:id="rId38"/>
    </p:embeddedFont>
    <p:embeddedFont>
      <p:font typeface="DM Sans Bold" charset="0"/>
      <p:regular r:id="rId39"/>
      <p:bold r:id="rId40"/>
    </p:embeddedFont>
    <p:embeddedFont>
      <p:font typeface="DM Sans Bold Italics" panose="020B0604020202020204" charset="0"/>
      <p:regular r:id="rId41"/>
    </p:embeddedFont>
    <p:embeddedFont>
      <p:font typeface="Migra ExtraLight" panose="020B0604020202020204"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0990" autoAdjust="0"/>
  </p:normalViewPr>
  <p:slideViewPr>
    <p:cSldViewPr>
      <p:cViewPr varScale="1">
        <p:scale>
          <a:sx n="21" d="100"/>
          <a:sy n="21" d="100"/>
        </p:scale>
        <p:origin x="1164" y="3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22.05.2023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Chances are you already know that eating too much sugar isn’t good for you. Yet you’re probably still overdoing it. Americans average about 270 calories of sugar each day, that’s about 17 teaspoons a day.  This compares to the recommended limits for men of no more than 9 teaspoons (36 grams or 150 calories) of added sugar per day.  Women should consume no more than 6 teaspoons (25 grams or 150 calories).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Eating sugar gives your brain a huge surge of a feel-good chemical called dopamine. That explains why you’re more likely to crave a candy bar at 3 p.m. than an apple or a carrot.</a:t>
            </a:r>
          </a:p>
          <a:p>
            <a:r>
              <a:rPr lang="en-US"/>
              <a:t>Because whole foods like fruits and veggies don’t cause the brain to release as much dopamine, your brain starts to need more and more sugar to get that same feeling of pleasure. This causes those “gotta-have-it” feelings for your after-dinner ice cream that are so hard to tame</a:t>
            </a:r>
          </a:p>
          <a:p>
            <a:endParaRPr lang="en-US"/>
          </a:p>
          <a:p>
            <a:r>
              <a:rPr lang="en-US"/>
              <a:t>The occasional candy or cookie can give you a quick burst of energy (or “sugar high”) by raising your blood sugar levels fast. When your levels drop as your cells absorb the sugar, you may feel jittery and anxious (a.k.a. the dreaded “sugar crash”).</a:t>
            </a:r>
          </a:p>
          <a:p>
            <a:r>
              <a:rPr lang="en-US"/>
              <a:t>But if you’re reaching into the candy jar too often, sugar starts to have an effect on your mood beyond that 3 p.m. slump: Studies have linked a high sugar intake to a greater risk of depression in adults.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Obesity rates are rising worldwide, and evidence suggests that added sugar — often from sugar-sweetened beverages — is a major contributor to obesity.</a:t>
            </a:r>
          </a:p>
          <a:p>
            <a:r>
              <a:rPr lang="en-US"/>
              <a:t>Sugar-sweetened drinks like soda, juices, and sweet teas are loaded with fructose, a type of simple sugar.  Consuming fructose increases your hunger and desire for food more than glucose, the main type of sugar found in starchy foods.</a:t>
            </a:r>
          </a:p>
          <a:p>
            <a:r>
              <a:rPr lang="en-US"/>
              <a:t>Additionally, animal studies show that excessive fructose consumption may cause resistance to leptin, an important hormone that regulates hunger and tells your body to stop eating.  In other words, sugary beverages don’t curb your hunger, making it easy to quickly consume a high number of liquid calories. This can lead to weight gain.</a:t>
            </a:r>
          </a:p>
          <a:p>
            <a:r>
              <a:rPr lang="en-US"/>
              <a:t>Research shows that consuming sugary beverages is associated with weight gain and increased risk of type 2 diabetes.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Diabetes is a leading cause of mortality and reduced life expectancy. Its prevalence has more than doubled over the past 30 years, and projections estimate its burden will continue to rise.</a:t>
            </a:r>
          </a:p>
          <a:p>
            <a:r>
              <a:rPr lang="en-US"/>
              <a:t>Excessive sugar consumption has been historically associated with an increased risk of diabetes. Eating large amounts of sugar can indirectly raise diabetes risk by contributing to weight gain and increased body fat — both of which are risks for developing diabetes.</a:t>
            </a:r>
          </a:p>
          <a:p>
            <a:r>
              <a:rPr lang="en-US"/>
              <a:t>Obesity, which is often caused by excessive sugar consumption, is considered the strongest risk factor for diabetes.  What’s more, prolonged high-sugar consumption drives resistance to insulin, a hormone produced by the pancreas that regulates blood sugar levels.</a:t>
            </a:r>
          </a:p>
          <a:p>
            <a:r>
              <a:rPr lang="en-US"/>
              <a:t>Insulin resistance causes blood sugar levels to rise and strongly increases your risk of diabetes.  Additionally, research has found that people who drink sugar-sweetened beverages are more likely to develop diabetes.</a:t>
            </a:r>
          </a:p>
          <a:p>
            <a:r>
              <a:rPr lang="en-US"/>
              <a:t>A study including individuals who drank sugary beverages for over a 4-year period found that increased consumption of sugary beverages — including soft drinks and 100% fruit juice — is associated with a higher risk for type 2 diabetes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Wrinkles are a natural sign of skin aging. They appear eventually, regardless of your health.  However, poor food choices can worsen wrinkles and speed up the skin aging process.</a:t>
            </a:r>
          </a:p>
          <a:p>
            <a:r>
              <a:rPr lang="en-US"/>
              <a:t>Advanced glycation products (AGEs) are compounds formed by reactions between sugar and protein in your body. They are suspected to play a key role in skin aging.  Consuming a diet high in refined carbs and sugar leads to the production of AGEs, which may cause your skin to age prematurely.</a:t>
            </a:r>
          </a:p>
          <a:p>
            <a:r>
              <a:rPr lang="en-US"/>
              <a:t>AGEs damage collagen and elastin, which are proteins that help the skin stretch and- keep its youthful appearance.  When collagen and elastin become damaged, the skin loses its firmness and begins to sag.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Deciding to cut back on your added sugar intake is no easy task. After all, it can hide in many different foods and beverages—even the so-called "healthy" ones. Although sugar isn't considered to be a healthy food, a little sweetness is OK.</a:t>
            </a:r>
          </a:p>
          <a:p>
            <a:r>
              <a:rPr lang="en-US"/>
              <a:t>The U.S. Department of Agriculture recommends limiting added sugars to less than 10% of your daily calories.  Meanwhile, the American Heart Association recommends no more than 6 teaspoons (100 calories) of added sugar for women and 9 teaspoons (150 calories) for men. (As a daily average, adults are consuming nearly 17 teaspoons).</a:t>
            </a:r>
          </a:p>
          <a:p>
            <a:r>
              <a:rPr lang="en-US"/>
              <a:t>It's important to note that these recommendations don't include naturally occurring sugars found in whole foods, such as fruit or milk. Your body spends more time digesting whole foods and processing their sugars.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U.S., most added sugar comes from the following five sources: sweetened beverages; desserts and sweet snacks; sweetened coffees and teas; candy and other sugars (jams, syrups, toppings); and breakfast cereals and granola bars. Figure out which category you tend to get the most added sugar from and start cutting back there. You'll get the greatest reduction in overall sugar and boost in health benefits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Many packaged products—tortillas, granola bars—fall into a nutritional gray zone. They may be made with whole grains (good) and still contain lots of sugar (not so good). Even more stealthily, the front of the package may declare "no added sugars," but the manufacturer has replaced this nutrient with something else, such as refined starches that have no fiber and affect your body in ways similar to added sugars. "So it's important to assess overall carb quality, not just sugar alone,"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"Sports drinks serve a purpose for elite athletes, or let's face it, when we're sick with the flu or prepping for a colonoscopy. But for everyone else, just choose water," says Nancy Farrell Allen, M.S., RDN, a national spokesperson for the Academy of Nutrition and Dietetics. And let's not forget cocktails. Alcohol itself contains no or very little sugar, but when you add the coffee liqueur to your 'tini—that's when the grams can go through the roof.</a:t>
            </a:r>
          </a:p>
          <a:p>
            <a:r>
              <a:rPr lang="en-US"/>
              <a:t>By eliminating even one sugary beverage a day and instead sipping water with a squeeze of lime or orange for flavor, you can dramatically reduce your sugar intake—especially given that sweetened beverages are the single largest source of added sugar in the American diet, says Micha. You could also try drinking seltzer in fun flavors, infusing your water with fresh fruit or eating an apple or orange alongside a glass of ice water. We love the Strawberry, Basil &amp; Lime Infused Water pictured above.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Other things to consider: plant-based milks have added sugar (unless they are unsweetened). Kombucha also can be high in added sugars. </a:t>
            </a:r>
          </a:p>
          <a:p>
            <a:r>
              <a:rPr lang="en-US" dirty="0"/>
              <a:t>Wine</a:t>
            </a:r>
          </a:p>
          <a:p>
            <a:r>
              <a:rPr lang="en-US" dirty="0"/>
              <a:t>All grapes contain natural sugars. To make wine, the added yeast needs that natural sugar to eat and then ferment. Any sugar that remains after fermentation is called residual sugar. "But also winemakers sometimes add sugar if the grapes aren't ripe enough, and that may be more common in colder regions, such as Oregon, Bordeaux and Burgundy," explains </a:t>
            </a:r>
            <a:r>
              <a:rPr lang="en-US" dirty="0" err="1"/>
              <a:t>Blatner</a:t>
            </a:r>
            <a:r>
              <a:rPr lang="en-US" dirty="0"/>
              <a:t>. Because wines do not have to have nutrition labels, it is difficult to tell how much residual sugar is in a wine or how much sugar has been added. So how can you find out how much sugar is in your wine? "Cheaper wines may have added sugar, but here's a top tip: Some wineries have tech sheets on their websites that list residual sugar (RS) amounts," says </a:t>
            </a:r>
            <a:r>
              <a:rPr lang="en-US" dirty="0" err="1"/>
              <a:t>Blatner</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is recommended to wean yourself off sweetness slowly. Do you add sugar to your coffee or tea? Then use a little less tomorrow. A few days later, dial it back a bit more. Studies show that reducing sugar by 5 to 20%—equivalent to deleting about 4 to 12 grams daily—is not noticeable, and that over time your perception of sweetness intensity changes. In one trial, people who limited their sugar intake for 2 to 3 months rated pudding as much sweeter than those who did not.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Sugary drinks, candy, baked goods, and sweetened dairy are the main sources of added sugar. But even savory foods, like breads, tomato sauce, and protein bars, can have sugar, making it all too easy to end up with a surplus of the sweet stuff. To complicate it further, added sugars can be hard to spot on nutrition labels since they can be listed under a number of names, such as corn syrup, agave nectar, palm sugar, cane juice, or sucrose. </a:t>
            </a:r>
          </a:p>
          <a:p>
            <a:r>
              <a:rPr lang="en-US"/>
              <a:t>No matter what it’s called, sugar is sugar, and in excess, it can negatively affect your body in many ways. </a:t>
            </a:r>
          </a:p>
          <a:p>
            <a:r>
              <a:rPr lang="en-US"/>
              <a:t>Although consuming small amounts now and then is perfectly healthy, you should try to cut back on sugar whenever possible.</a:t>
            </a:r>
          </a:p>
          <a:p>
            <a:r>
              <a:rPr lang="en-US"/>
              <a:t>Fortunately, simply focusing on eating whole, unprocessed foods automatically decreases the amount of sugar in your diet.  In addition, keeping a food diary is an excellent way of becoming more aware of the main sources of sugar in your diet.</a:t>
            </a:r>
          </a:p>
          <a:p>
            <a:r>
              <a:rPr lang="en-US"/>
              <a:t>The best way to limit your added sugar intake is to prepare your own healthy meals at home and avoid buying foods and drinks that are high in added sugar.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average adult needs between 7 and 9 hours a night—yet more than 35% of Americans get less than that. Missing out on sleep can monkey with your hunger hormones, making you crave sugary foods (and salty ones too). However, in a review of seven clinical studies published in the Journal of Sleep Research, participants who increased their sleep duration—by anywhere from 21 minutes to 3 hours a night—had better insulin sensitivity as well as reductions in appetite, sweet cravings and sugar intake.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turns out that our collective sugar intake really is out of control. From 1977 to 2010, the average adult’s consumption of added sugars increased by more than 30 percent in the U.S., according to the Obesity Society. These days, the average person downs, per year, an estimated 152 pounds of sugar which is more than some individuals' entire body weight.</a:t>
            </a:r>
          </a:p>
          <a:p>
            <a:r>
              <a:rPr lang="en-US"/>
              <a:t>So how did we get to this point? Did we always have a sweet tooth? Sugar wasn’t even used at the beginning of mankind. In fact, the sugar industry did not take off until 1647. By 1700, the average consumption was about 4 pounds per year. By 1800, consumption rose to 18 pounds, and by 1900, it was up to 60 pounds.  Today, the average American consumes between 150 and 170 pounds of refined sugars in one year.  Try to visualize 30 to 34 five pound bags of sugar lined up next to each other.  We’re talking ¼ to ½ pound of sugar each 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has happened that increased consumption so greatly? We are born with a sweet tooth. That craving helps ensure survival because newborns will be drawn to their mothers’ milk. Experts differentiate between the sugar in fruits, vegetables, and dairy products and the forms that are in our processed foods, believing the latter makes one crave more.</a:t>
            </a:r>
          </a:p>
          <a:p>
            <a:r>
              <a:rPr lang="en-US"/>
              <a:t>Once food manufacturers realized they could ignite the reward centers of our brains by adding sugar to processed foods, they started adding it to everything so you’d keep eating, says Pamela Peeke, a professor of medicine at the University of Maryland and author. Besides making that breakfast bar or frozen entree incredibly appealing while you’re eating it, the addition of processed sugar stimulates your appetite and overrides your body’s natural satiety-regulating system in a way that eating handfuls of snap peas or apple slices doesn’t.</a:t>
            </a:r>
          </a:p>
          <a:p>
            <a:r>
              <a:rPr lang="en-US"/>
              <a:t>“Consuming processed sugar has been found to cause a major rush of dopamine, which is the pleasure neurotransmitter,” Peeke explains. Having the reward response in your brain zoom off the charts this way makes you want to keep eating sugar to maintain that "high." Eventually, however, your brain becomes somewhat desensitized to sugar so you need more of it to achieve that same reward feeling. Researchers at Princeton University found that eating sugar triggers the release of opioids and dopamine in the brain, just like potentially addictive drugs do.</a:t>
            </a:r>
          </a:p>
          <a:p>
            <a:r>
              <a:rPr lang="en-US"/>
              <a:t>But it’s not the sugar in fruits, vegetables, dairy products and other whole foods that’s the problem, according to experts. It’s the stuff that’s added to processed foods, from soda, fruit drinks and fancy coffees to flavored yogurts, cereals, baked goods and candy. Sugar is even added to foods you may not expect to find it in, such as ketchup, salad dressings, pasta sauce, peanut butter and soups. Besides being a source of considerable calories that have no nutritional value, consuming processed sugars just makes you crave more.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added sugar?</a:t>
            </a:r>
          </a:p>
          <a:p>
            <a:r>
              <a:rPr lang="en-US"/>
              <a:t>Added sugars are sugars that are added during the processing of foods, during preparation, or at the table.</a:t>
            </a:r>
          </a:p>
          <a:p>
            <a:r>
              <a:rPr lang="en-US"/>
              <a:t>For example, sucrose or dextrose added during food processing is an added sugar, as is honey used to sweeten tea at your kitchen table.</a:t>
            </a:r>
          </a:p>
          <a:p>
            <a:r>
              <a:rPr lang="en-US"/>
              <a:t>Fortunately, “added sugars” are listed separately on Nutrition Facts panels underneath the line for “total sugars,” making it easier to determine whether or not your food contains any added sugars.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Naturally occurring sugars aren’t the enemy!</a:t>
            </a:r>
          </a:p>
          <a:p>
            <a:r>
              <a:rPr lang="en-US"/>
              <a:t>The sugars found naturally in fruit and dairy products don’t have the same negative effect and are lower in fructose than sugary processed foods.   “In fruit, that sugar is bound up in the fiber, vitamins, and other nutrients,” says Andrea Dunn, a certified diabetes care and education specialist at the Cleveland Clinic Section of Nutrition Therapy. “And because the sugar is digested along with the fiber, it’s absorbed into the body more slowly.” That means you don’t get the same spikes in blood sugar and insulin that you do after eating a food with added sugars.  Let’s be clear, there is a big difference between eating an orange and drinking a glass of orange juice.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 matter what it’s called, sugar is sugar, and in excess, it can negatively affect your body in many ways. </a:t>
            </a:r>
          </a:p>
          <a:p>
            <a:r>
              <a:rPr lang="en-US"/>
              <a:t>Consuming too much added sugar can raise blood pressure and increase chronic inflammation both of which are pathological pathways to heart disease. Excess consumption of sugar, especially in sugary beverages, also contributes to weight gain by tricking your body into turning off its appetite-control system because liquid calories are not as satisfying as calories from solid foods. This is why it is easier for people to add more calories to their regular diet when consuming sugary beverages.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Changes to blood sugar levels have a larger impact on blood pressure than consuming salt. Excessive amounts of added sugars increase inflammation in the body. Especially consuming high fructose corn syrup. Be sure to consume whole foods such as fruits, vegetables, and whole grains to replace sugar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Research also suggests that eating less sugar can help lower blood pressure, a major risk factor for heart disease. Plus, people who eat a lot of added sugar (where at least 25% of their calories comes from added sugar) are twice as likely to die of heart disease as those whose diets include less than 10% of total calories from added sugar.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hyperlink" Target="https://www.eatingwell.com/article/7899305/top-sources-of-added-sugar/" TargetMode="Externa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eatingwell.com/article/7898414/what-are-whole-grains/" TargetMode="Externa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hyperlink" Target="https://www.webmd.com/diabetes/features/how-sugar-affects-your-body" TargetMode="External"/><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01999" y="3247410"/>
            <a:ext cx="21091999" cy="9702319"/>
          </a:xfrm>
          <a:prstGeom prst="rect">
            <a:avLst/>
          </a:prstGeom>
        </p:spPr>
      </p:pic>
      <p:pic>
        <p:nvPicPr>
          <p:cNvPr id="3" name="Picture 3"/>
          <p:cNvPicPr>
            <a:picLocks noChangeAspect="1"/>
          </p:cNvPicPr>
          <p:nvPr/>
        </p:nvPicPr>
        <p:blipFill>
          <a:blip r:embed="rId3"/>
          <a:srcRect/>
          <a:stretch>
            <a:fillRect/>
          </a:stretch>
        </p:blipFill>
        <p:spPr>
          <a:xfrm>
            <a:off x="4804199" y="803699"/>
            <a:ext cx="8679603" cy="86796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800000">
            <a:off x="-1154642" y="-2446190"/>
            <a:ext cx="14639470" cy="6734156"/>
          </a:xfrm>
          <a:prstGeom prst="rect">
            <a:avLst/>
          </a:prstGeom>
        </p:spPr>
      </p:pic>
      <p:pic>
        <p:nvPicPr>
          <p:cNvPr id="3" name="Picture 3"/>
          <p:cNvPicPr>
            <a:picLocks noChangeAspect="1"/>
          </p:cNvPicPr>
          <p:nvPr/>
        </p:nvPicPr>
        <p:blipFill>
          <a:blip r:embed="rId4"/>
          <a:srcRect l="44413" r="9890"/>
          <a:stretch>
            <a:fillRect/>
          </a:stretch>
        </p:blipFill>
        <p:spPr>
          <a:xfrm>
            <a:off x="11232521" y="0"/>
            <a:ext cx="7055479" cy="10287000"/>
          </a:xfrm>
          <a:prstGeom prst="rect">
            <a:avLst/>
          </a:prstGeom>
        </p:spPr>
      </p:pic>
      <p:sp>
        <p:nvSpPr>
          <p:cNvPr id="4" name="TextBox 4"/>
          <p:cNvSpPr txBox="1"/>
          <p:nvPr/>
        </p:nvSpPr>
        <p:spPr>
          <a:xfrm>
            <a:off x="1028700" y="4717402"/>
            <a:ext cx="9221408" cy="4191000"/>
          </a:xfrm>
          <a:prstGeom prst="rect">
            <a:avLst/>
          </a:prstGeom>
        </p:spPr>
        <p:txBody>
          <a:bodyPr lIns="0" tIns="0" rIns="0" bIns="0" rtlCol="0" anchor="t">
            <a:spAutoFit/>
          </a:bodyPr>
          <a:lstStyle/>
          <a:p>
            <a:pPr>
              <a:lnSpc>
                <a:spcPts val="4199"/>
              </a:lnSpc>
            </a:pPr>
            <a:r>
              <a:rPr lang="en-US" sz="3499">
                <a:solidFill>
                  <a:srgbClr val="000000"/>
                </a:solidFill>
                <a:latin typeface="DM Sans"/>
              </a:rPr>
              <a:t>Changes to blood sugar levels have a larger impact on blood pressure than consuming salt. Excessive added sugars, especially high fructose corn syrup, lead to increased inflammation in the body.  </a:t>
            </a:r>
          </a:p>
          <a:p>
            <a:pPr>
              <a:lnSpc>
                <a:spcPts val="4199"/>
              </a:lnSpc>
            </a:pPr>
            <a:endParaRPr lang="en-US" sz="3499">
              <a:solidFill>
                <a:srgbClr val="000000"/>
              </a:solidFill>
              <a:latin typeface="DM Sans"/>
            </a:endParaRPr>
          </a:p>
          <a:p>
            <a:pPr>
              <a:lnSpc>
                <a:spcPts val="4199"/>
              </a:lnSpc>
            </a:pPr>
            <a:r>
              <a:rPr lang="en-US" sz="3499">
                <a:solidFill>
                  <a:srgbClr val="000000"/>
                </a:solidFill>
                <a:latin typeface="DM Sans"/>
              </a:rPr>
              <a:t>Replace processed foods with whole foods such as fruits, vegetables, and whole grains.</a:t>
            </a:r>
          </a:p>
        </p:txBody>
      </p:sp>
      <p:grpSp>
        <p:nvGrpSpPr>
          <p:cNvPr id="5" name="Group 5"/>
          <p:cNvGrpSpPr/>
          <p:nvPr/>
        </p:nvGrpSpPr>
        <p:grpSpPr>
          <a:xfrm>
            <a:off x="1028700" y="1755031"/>
            <a:ext cx="9221408" cy="2532936"/>
            <a:chOff x="0" y="0"/>
            <a:chExt cx="12295211" cy="3377247"/>
          </a:xfrm>
        </p:grpSpPr>
        <p:sp>
          <p:nvSpPr>
            <p:cNvPr id="6" name="TextBox 6"/>
            <p:cNvSpPr txBox="1"/>
            <p:nvPr/>
          </p:nvSpPr>
          <p:spPr>
            <a:xfrm>
              <a:off x="0" y="-95250"/>
              <a:ext cx="12295211" cy="1924050"/>
            </a:xfrm>
            <a:prstGeom prst="rect">
              <a:avLst/>
            </a:prstGeom>
          </p:spPr>
          <p:txBody>
            <a:bodyPr lIns="0" tIns="0" rIns="0" bIns="0" rtlCol="0" anchor="t">
              <a:spAutoFit/>
            </a:bodyPr>
            <a:lstStyle/>
            <a:p>
              <a:pPr>
                <a:lnSpc>
                  <a:spcPts val="10800"/>
                </a:lnSpc>
              </a:pPr>
              <a:r>
                <a:rPr lang="en-US" sz="9000">
                  <a:solidFill>
                    <a:srgbClr val="000000"/>
                  </a:solidFill>
                  <a:latin typeface="Migra ExtraLight"/>
                </a:rPr>
                <a:t>High Blood Pressure </a:t>
              </a:r>
            </a:p>
          </p:txBody>
        </p:sp>
        <p:sp>
          <p:nvSpPr>
            <p:cNvPr id="7" name="TextBox 7"/>
            <p:cNvSpPr txBox="1"/>
            <p:nvPr/>
          </p:nvSpPr>
          <p:spPr>
            <a:xfrm>
              <a:off x="0" y="2148522"/>
              <a:ext cx="12295211" cy="1228725"/>
            </a:xfrm>
            <a:prstGeom prst="rect">
              <a:avLst/>
            </a:prstGeom>
          </p:spPr>
          <p:txBody>
            <a:bodyPr lIns="0" tIns="0" rIns="0" bIns="0" rtlCol="0" anchor="t">
              <a:spAutoFit/>
            </a:bodyPr>
            <a:lstStyle/>
            <a:p>
              <a:pPr>
                <a:lnSpc>
                  <a:spcPts val="3600"/>
                </a:lnSpc>
              </a:pPr>
              <a:r>
                <a:rPr lang="en-US" sz="3000">
                  <a:solidFill>
                    <a:srgbClr val="000000"/>
                  </a:solidFill>
                  <a:latin typeface="DM Sans Bold"/>
                </a:rPr>
                <a:t>The force of blood pushing against the wall of the blood vessels </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333285" y="2010571"/>
            <a:ext cx="13621430" cy="6265858"/>
          </a:xfrm>
          <a:prstGeom prst="rect">
            <a:avLst/>
          </a:prstGeom>
        </p:spPr>
      </p:pic>
      <p:grpSp>
        <p:nvGrpSpPr>
          <p:cNvPr id="3" name="Group 3"/>
          <p:cNvGrpSpPr/>
          <p:nvPr/>
        </p:nvGrpSpPr>
        <p:grpSpPr>
          <a:xfrm>
            <a:off x="9821993" y="613423"/>
            <a:ext cx="7288238" cy="3194703"/>
            <a:chOff x="0" y="0"/>
            <a:chExt cx="9717651" cy="4259604"/>
          </a:xfrm>
        </p:grpSpPr>
        <p:sp>
          <p:nvSpPr>
            <p:cNvPr id="4" name="TextBox 4"/>
            <p:cNvSpPr txBox="1"/>
            <p:nvPr/>
          </p:nvSpPr>
          <p:spPr>
            <a:xfrm>
              <a:off x="0" y="-95250"/>
              <a:ext cx="9717651" cy="1924050"/>
            </a:xfrm>
            <a:prstGeom prst="rect">
              <a:avLst/>
            </a:prstGeom>
          </p:spPr>
          <p:txBody>
            <a:bodyPr lIns="0" tIns="0" rIns="0" bIns="0" rtlCol="0" anchor="t">
              <a:spAutoFit/>
            </a:bodyPr>
            <a:lstStyle/>
            <a:p>
              <a:pPr algn="ctr">
                <a:lnSpc>
                  <a:spcPts val="10800"/>
                </a:lnSpc>
              </a:pPr>
              <a:r>
                <a:rPr lang="en-US" sz="9000">
                  <a:solidFill>
                    <a:srgbClr val="000000"/>
                  </a:solidFill>
                  <a:latin typeface="Migra ExtraLight"/>
                </a:rPr>
                <a:t>Heart Disease </a:t>
              </a:r>
            </a:p>
          </p:txBody>
        </p:sp>
        <p:sp>
          <p:nvSpPr>
            <p:cNvPr id="5" name="TextBox 5"/>
            <p:cNvSpPr txBox="1"/>
            <p:nvPr/>
          </p:nvSpPr>
          <p:spPr>
            <a:xfrm>
              <a:off x="0" y="2421279"/>
              <a:ext cx="9717651" cy="1838325"/>
            </a:xfrm>
            <a:prstGeom prst="rect">
              <a:avLst/>
            </a:prstGeom>
          </p:spPr>
          <p:txBody>
            <a:bodyPr lIns="0" tIns="0" rIns="0" bIns="0" rtlCol="0" anchor="t">
              <a:spAutoFit/>
            </a:bodyPr>
            <a:lstStyle/>
            <a:p>
              <a:pPr>
                <a:lnSpc>
                  <a:spcPts val="3600"/>
                </a:lnSpc>
              </a:pPr>
              <a:r>
                <a:rPr lang="en-US" sz="3000">
                  <a:solidFill>
                    <a:srgbClr val="000000"/>
                  </a:solidFill>
                  <a:latin typeface="DM Sans Bold"/>
                </a:rPr>
                <a:t>Eating less sugar can help lower blood pressure, a major risk factor for heart disease.</a:t>
              </a:r>
            </a:p>
          </p:txBody>
        </p:sp>
      </p:grpSp>
      <p:pic>
        <p:nvPicPr>
          <p:cNvPr id="6" name="Picture 6"/>
          <p:cNvPicPr>
            <a:picLocks noChangeAspect="1"/>
          </p:cNvPicPr>
          <p:nvPr/>
        </p:nvPicPr>
        <p:blipFill>
          <a:blip r:embed="rId4"/>
          <a:srcRect l="10000" r="35520"/>
          <a:stretch>
            <a:fillRect/>
          </a:stretch>
        </p:blipFill>
        <p:spPr>
          <a:xfrm>
            <a:off x="0" y="0"/>
            <a:ext cx="8411695" cy="10287000"/>
          </a:xfrm>
          <a:prstGeom prst="rect">
            <a:avLst/>
          </a:prstGeom>
        </p:spPr>
      </p:pic>
      <p:sp>
        <p:nvSpPr>
          <p:cNvPr id="7" name="TextBox 7"/>
          <p:cNvSpPr txBox="1"/>
          <p:nvPr/>
        </p:nvSpPr>
        <p:spPr>
          <a:xfrm>
            <a:off x="9821993" y="4342142"/>
            <a:ext cx="7288238" cy="5238750"/>
          </a:xfrm>
          <a:prstGeom prst="rect">
            <a:avLst/>
          </a:prstGeom>
        </p:spPr>
        <p:txBody>
          <a:bodyPr lIns="0" tIns="0" rIns="0" bIns="0" rtlCol="0" anchor="t">
            <a:spAutoFit/>
          </a:bodyPr>
          <a:lstStyle/>
          <a:p>
            <a:pPr>
              <a:lnSpc>
                <a:spcPts val="4199"/>
              </a:lnSpc>
              <a:spcBef>
                <a:spcPct val="0"/>
              </a:spcBef>
            </a:pPr>
            <a:r>
              <a:rPr lang="en-US" sz="3499">
                <a:solidFill>
                  <a:srgbClr val="000000"/>
                </a:solidFill>
                <a:latin typeface="DM Sans"/>
              </a:rPr>
              <a:t>When you eat or drink too much sugar, the extra insulin in your bloodstream can affect the arteries all over your body. It causes their walls to get stiff and inflamed.</a:t>
            </a:r>
          </a:p>
          <a:p>
            <a:pPr>
              <a:lnSpc>
                <a:spcPts val="4199"/>
              </a:lnSpc>
              <a:spcBef>
                <a:spcPct val="0"/>
              </a:spcBef>
            </a:pPr>
            <a:endParaRPr lang="en-US" sz="3499">
              <a:solidFill>
                <a:srgbClr val="000000"/>
              </a:solidFill>
              <a:latin typeface="DM Sans"/>
            </a:endParaRPr>
          </a:p>
          <a:p>
            <a:pPr>
              <a:lnSpc>
                <a:spcPts val="4199"/>
              </a:lnSpc>
              <a:spcBef>
                <a:spcPct val="0"/>
              </a:spcBef>
            </a:pPr>
            <a:r>
              <a:rPr lang="en-US" sz="3499">
                <a:solidFill>
                  <a:srgbClr val="000000"/>
                </a:solidFill>
                <a:latin typeface="DM Sans"/>
              </a:rPr>
              <a:t>This puts stress on your heart which may lead to heart attacks or heart failure.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1528545" y="2299100"/>
            <a:ext cx="12366958" cy="5688801"/>
          </a:xfrm>
          <a:prstGeom prst="rect">
            <a:avLst/>
          </a:prstGeom>
        </p:spPr>
      </p:pic>
      <p:pic>
        <p:nvPicPr>
          <p:cNvPr id="3" name="Picture 3"/>
          <p:cNvPicPr>
            <a:picLocks noChangeAspect="1"/>
          </p:cNvPicPr>
          <p:nvPr/>
        </p:nvPicPr>
        <p:blipFill>
          <a:blip r:embed="rId3"/>
          <a:srcRect/>
          <a:stretch>
            <a:fillRect/>
          </a:stretch>
        </p:blipFill>
        <p:spPr>
          <a:xfrm rot="5400000">
            <a:off x="-5607503" y="2299100"/>
            <a:ext cx="12366958" cy="5688801"/>
          </a:xfrm>
          <a:prstGeom prst="rect">
            <a:avLst/>
          </a:prstGeom>
        </p:spPr>
      </p:pic>
      <p:sp>
        <p:nvSpPr>
          <p:cNvPr id="4" name="TextBox 4"/>
          <p:cNvSpPr txBox="1"/>
          <p:nvPr/>
        </p:nvSpPr>
        <p:spPr>
          <a:xfrm>
            <a:off x="1028700" y="1435004"/>
            <a:ext cx="16683324" cy="1390650"/>
          </a:xfrm>
          <a:prstGeom prst="rect">
            <a:avLst/>
          </a:prstGeom>
        </p:spPr>
        <p:txBody>
          <a:bodyPr lIns="0" tIns="0" rIns="0" bIns="0" rtlCol="0" anchor="t">
            <a:spAutoFit/>
          </a:bodyPr>
          <a:lstStyle/>
          <a:p>
            <a:pPr algn="ctr">
              <a:lnSpc>
                <a:spcPts val="10320"/>
              </a:lnSpc>
            </a:pPr>
            <a:r>
              <a:rPr lang="en-US" sz="8600">
                <a:solidFill>
                  <a:srgbClr val="000000"/>
                </a:solidFill>
                <a:latin typeface="Migra ExtraLight"/>
              </a:rPr>
              <a:t>How Does this Impact Your Brain?  </a:t>
            </a:r>
          </a:p>
        </p:txBody>
      </p:sp>
      <p:grpSp>
        <p:nvGrpSpPr>
          <p:cNvPr id="5" name="Group 5"/>
          <p:cNvGrpSpPr/>
          <p:nvPr/>
        </p:nvGrpSpPr>
        <p:grpSpPr>
          <a:xfrm>
            <a:off x="12835403" y="3370484"/>
            <a:ext cx="3614054" cy="6504550"/>
            <a:chOff x="0" y="0"/>
            <a:chExt cx="4818739" cy="8672733"/>
          </a:xfrm>
        </p:grpSpPr>
        <p:sp>
          <p:nvSpPr>
            <p:cNvPr id="6" name="AutoShape 6"/>
            <p:cNvSpPr/>
            <p:nvPr/>
          </p:nvSpPr>
          <p:spPr>
            <a:xfrm rot="-5400000">
              <a:off x="1549403" y="4488767"/>
              <a:ext cx="1719933" cy="0"/>
            </a:xfrm>
            <a:prstGeom prst="line">
              <a:avLst/>
            </a:prstGeom>
            <a:ln w="12700" cap="rnd">
              <a:solidFill>
                <a:srgbClr val="000000"/>
              </a:solidFill>
              <a:prstDash val="solid"/>
              <a:headEnd type="none" w="sm" len="sm"/>
              <a:tailEnd type="none" w="sm" len="sm"/>
            </a:ln>
          </p:spPr>
        </p:sp>
        <p:sp>
          <p:nvSpPr>
            <p:cNvPr id="7" name="TextBox 7"/>
            <p:cNvSpPr txBox="1"/>
            <p:nvPr/>
          </p:nvSpPr>
          <p:spPr>
            <a:xfrm>
              <a:off x="0" y="5942233"/>
              <a:ext cx="4818739" cy="2730500"/>
            </a:xfrm>
            <a:prstGeom prst="rect">
              <a:avLst/>
            </a:prstGeom>
          </p:spPr>
          <p:txBody>
            <a:bodyPr lIns="0" tIns="0" rIns="0" bIns="0" rtlCol="0" anchor="t">
              <a:spAutoFit/>
            </a:bodyPr>
            <a:lstStyle/>
            <a:p>
              <a:pPr algn="ctr">
                <a:lnSpc>
                  <a:spcPts val="3239"/>
                </a:lnSpc>
              </a:pPr>
              <a:r>
                <a:rPr lang="en-US" sz="2699">
                  <a:solidFill>
                    <a:srgbClr val="000000"/>
                  </a:solidFill>
                  <a:latin typeface="DM Sans"/>
                </a:rPr>
                <a:t>Opt for the consumption of whole fruits and vegetables as they don't release as much dopamine.</a:t>
              </a:r>
            </a:p>
          </p:txBody>
        </p:sp>
        <p:sp>
          <p:nvSpPr>
            <p:cNvPr id="8" name="TextBox 8"/>
            <p:cNvSpPr txBox="1"/>
            <p:nvPr/>
          </p:nvSpPr>
          <p:spPr>
            <a:xfrm>
              <a:off x="0" y="-9525"/>
              <a:ext cx="4818739" cy="30575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Too much sugar may lead to increased risk of depression in adults</a:t>
              </a:r>
            </a:p>
          </p:txBody>
        </p:sp>
      </p:grpSp>
      <p:grpSp>
        <p:nvGrpSpPr>
          <p:cNvPr id="9" name="Group 9"/>
          <p:cNvGrpSpPr/>
          <p:nvPr/>
        </p:nvGrpSpPr>
        <p:grpSpPr>
          <a:xfrm>
            <a:off x="7335399" y="3370484"/>
            <a:ext cx="3614054" cy="6247375"/>
            <a:chOff x="0" y="0"/>
            <a:chExt cx="4818739" cy="8329833"/>
          </a:xfrm>
        </p:grpSpPr>
        <p:sp>
          <p:nvSpPr>
            <p:cNvPr id="10" name="AutoShape 10"/>
            <p:cNvSpPr/>
            <p:nvPr/>
          </p:nvSpPr>
          <p:spPr>
            <a:xfrm rot="-5400000">
              <a:off x="1549403" y="4488767"/>
              <a:ext cx="1719933" cy="0"/>
            </a:xfrm>
            <a:prstGeom prst="line">
              <a:avLst/>
            </a:prstGeom>
            <a:ln w="12700" cap="rnd">
              <a:solidFill>
                <a:srgbClr val="000000"/>
              </a:solidFill>
              <a:prstDash val="solid"/>
              <a:headEnd type="none" w="sm" len="sm"/>
              <a:tailEnd type="none" w="sm" len="sm"/>
            </a:ln>
          </p:spPr>
        </p:sp>
        <p:sp>
          <p:nvSpPr>
            <p:cNvPr id="11" name="TextBox 11"/>
            <p:cNvSpPr txBox="1"/>
            <p:nvPr/>
          </p:nvSpPr>
          <p:spPr>
            <a:xfrm>
              <a:off x="0" y="5942233"/>
              <a:ext cx="4818739" cy="2387600"/>
            </a:xfrm>
            <a:prstGeom prst="rect">
              <a:avLst/>
            </a:prstGeom>
          </p:spPr>
          <p:txBody>
            <a:bodyPr lIns="0" tIns="0" rIns="0" bIns="0" rtlCol="0" anchor="t">
              <a:spAutoFit/>
            </a:bodyPr>
            <a:lstStyle/>
            <a:p>
              <a:pPr algn="ctr">
                <a:lnSpc>
                  <a:spcPts val="3599"/>
                </a:lnSpc>
              </a:pPr>
              <a:r>
                <a:rPr lang="en-US" sz="2999">
                  <a:solidFill>
                    <a:srgbClr val="000000"/>
                  </a:solidFill>
                  <a:latin typeface="DM Sans"/>
                </a:rPr>
                <a:t>Ultimately, it impacts mood by leading to a mid day "slump." </a:t>
              </a:r>
            </a:p>
          </p:txBody>
        </p:sp>
        <p:sp>
          <p:nvSpPr>
            <p:cNvPr id="12" name="TextBox 12"/>
            <p:cNvSpPr txBox="1"/>
            <p:nvPr/>
          </p:nvSpPr>
          <p:spPr>
            <a:xfrm>
              <a:off x="0" y="-9525"/>
              <a:ext cx="4818739" cy="30575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Consuming sugar will give you a burst of energy due to rapid raising blood sugar. </a:t>
              </a:r>
            </a:p>
          </p:txBody>
        </p:sp>
      </p:grpSp>
      <p:grpSp>
        <p:nvGrpSpPr>
          <p:cNvPr id="13" name="Group 13"/>
          <p:cNvGrpSpPr/>
          <p:nvPr/>
        </p:nvGrpSpPr>
        <p:grpSpPr>
          <a:xfrm>
            <a:off x="1836969" y="3370484"/>
            <a:ext cx="3614054" cy="5733025"/>
            <a:chOff x="0" y="0"/>
            <a:chExt cx="4818739" cy="7644033"/>
          </a:xfrm>
        </p:grpSpPr>
        <p:sp>
          <p:nvSpPr>
            <p:cNvPr id="14" name="AutoShape 14"/>
            <p:cNvSpPr/>
            <p:nvPr/>
          </p:nvSpPr>
          <p:spPr>
            <a:xfrm rot="-5400000">
              <a:off x="1549403" y="3269567"/>
              <a:ext cx="1719933" cy="0"/>
            </a:xfrm>
            <a:prstGeom prst="line">
              <a:avLst/>
            </a:prstGeom>
            <a:ln w="12700" cap="rnd">
              <a:solidFill>
                <a:srgbClr val="000000"/>
              </a:solidFill>
              <a:prstDash val="solid"/>
              <a:headEnd type="none" w="sm" len="sm"/>
              <a:tailEnd type="none" w="sm" len="sm"/>
            </a:ln>
          </p:spPr>
        </p:sp>
        <p:sp>
          <p:nvSpPr>
            <p:cNvPr id="15" name="TextBox 15"/>
            <p:cNvSpPr txBox="1"/>
            <p:nvPr/>
          </p:nvSpPr>
          <p:spPr>
            <a:xfrm>
              <a:off x="0" y="4723033"/>
              <a:ext cx="4818739" cy="2921000"/>
            </a:xfrm>
            <a:prstGeom prst="rect">
              <a:avLst/>
            </a:prstGeom>
          </p:spPr>
          <p:txBody>
            <a:bodyPr lIns="0" tIns="0" rIns="0" bIns="0" rtlCol="0" anchor="t">
              <a:spAutoFit/>
            </a:bodyPr>
            <a:lstStyle/>
            <a:p>
              <a:pPr algn="ctr">
                <a:lnSpc>
                  <a:spcPts val="3479"/>
                </a:lnSpc>
              </a:pPr>
              <a:r>
                <a:rPr lang="en-US" sz="2899">
                  <a:solidFill>
                    <a:srgbClr val="000000"/>
                  </a:solidFill>
                  <a:latin typeface="DM Sans"/>
                </a:rPr>
                <a:t>When sugar is consumed in excess, the brain begins to crave sugar more frequently.</a:t>
              </a:r>
            </a:p>
          </p:txBody>
        </p:sp>
        <p:sp>
          <p:nvSpPr>
            <p:cNvPr id="16" name="TextBox 16"/>
            <p:cNvSpPr txBox="1"/>
            <p:nvPr/>
          </p:nvSpPr>
          <p:spPr>
            <a:xfrm>
              <a:off x="0" y="-9525"/>
              <a:ext cx="4818739" cy="18383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Brain releases feel good chemical called Dopamine</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4966205">
            <a:off x="15067783" y="-1121966"/>
            <a:ext cx="4383033" cy="5361508"/>
          </a:xfrm>
          <a:prstGeom prst="rect">
            <a:avLst/>
          </a:prstGeom>
        </p:spPr>
      </p:pic>
      <p:pic>
        <p:nvPicPr>
          <p:cNvPr id="3" name="Picture 3"/>
          <p:cNvPicPr>
            <a:picLocks noChangeAspect="1"/>
          </p:cNvPicPr>
          <p:nvPr/>
        </p:nvPicPr>
        <p:blipFill>
          <a:blip r:embed="rId3"/>
          <a:srcRect/>
          <a:stretch>
            <a:fillRect/>
          </a:stretch>
        </p:blipFill>
        <p:spPr>
          <a:xfrm rot="6870662">
            <a:off x="-1012561" y="5631803"/>
            <a:ext cx="5030825" cy="6153914"/>
          </a:xfrm>
          <a:prstGeom prst="rect">
            <a:avLst/>
          </a:prstGeom>
        </p:spPr>
      </p:pic>
      <p:grpSp>
        <p:nvGrpSpPr>
          <p:cNvPr id="4" name="Group 4"/>
          <p:cNvGrpSpPr/>
          <p:nvPr/>
        </p:nvGrpSpPr>
        <p:grpSpPr>
          <a:xfrm>
            <a:off x="2015484" y="1609474"/>
            <a:ext cx="13319882" cy="6983299"/>
            <a:chOff x="0" y="0"/>
            <a:chExt cx="17759843" cy="9311065"/>
          </a:xfrm>
        </p:grpSpPr>
        <p:sp>
          <p:nvSpPr>
            <p:cNvPr id="5" name="TextBox 5"/>
            <p:cNvSpPr txBox="1"/>
            <p:nvPr/>
          </p:nvSpPr>
          <p:spPr>
            <a:xfrm>
              <a:off x="0" y="4929565"/>
              <a:ext cx="17759843" cy="4381500"/>
            </a:xfrm>
            <a:prstGeom prst="rect">
              <a:avLst/>
            </a:prstGeom>
          </p:spPr>
          <p:txBody>
            <a:bodyPr lIns="0" tIns="0" rIns="0" bIns="0" rtlCol="0" anchor="t">
              <a:spAutoFit/>
            </a:bodyPr>
            <a:lstStyle/>
            <a:p>
              <a:pPr>
                <a:lnSpc>
                  <a:spcPts val="5207"/>
                </a:lnSpc>
              </a:pPr>
              <a:r>
                <a:rPr lang="en-US" sz="4339">
                  <a:solidFill>
                    <a:srgbClr val="000000"/>
                  </a:solidFill>
                  <a:latin typeface="DM Sans"/>
                </a:rPr>
                <a:t>Consuming sugary beverages is associated with weight gain and increased risk of Type 2 Diabetes. Excessive fructose consumption may cause resistance to Leptin, an important hormone that regulates hunger and tells your body to stop eating.</a:t>
              </a:r>
            </a:p>
          </p:txBody>
        </p:sp>
        <p:sp>
          <p:nvSpPr>
            <p:cNvPr id="6" name="TextBox 6"/>
            <p:cNvSpPr txBox="1"/>
            <p:nvPr/>
          </p:nvSpPr>
          <p:spPr>
            <a:xfrm>
              <a:off x="0" y="-85725"/>
              <a:ext cx="17759843" cy="1978025"/>
            </a:xfrm>
            <a:prstGeom prst="rect">
              <a:avLst/>
            </a:prstGeom>
          </p:spPr>
          <p:txBody>
            <a:bodyPr lIns="0" tIns="0" rIns="0" bIns="0" rtlCol="0" anchor="t">
              <a:spAutoFit/>
            </a:bodyPr>
            <a:lstStyle/>
            <a:p>
              <a:pPr algn="ctr">
                <a:lnSpc>
                  <a:spcPts val="11183"/>
                </a:lnSpc>
              </a:pPr>
              <a:r>
                <a:rPr lang="en-US" sz="9319">
                  <a:solidFill>
                    <a:srgbClr val="000000"/>
                  </a:solidFill>
                  <a:latin typeface="Migra ExtraLight"/>
                </a:rPr>
                <a:t>Excess Sugar =&gt; Weight Gain </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800000">
            <a:off x="-1154642" y="-2446190"/>
            <a:ext cx="14639470" cy="6734156"/>
          </a:xfrm>
          <a:prstGeom prst="rect">
            <a:avLst/>
          </a:prstGeom>
        </p:spPr>
      </p:pic>
      <p:grpSp>
        <p:nvGrpSpPr>
          <p:cNvPr id="3" name="Group 3"/>
          <p:cNvGrpSpPr/>
          <p:nvPr/>
        </p:nvGrpSpPr>
        <p:grpSpPr>
          <a:xfrm>
            <a:off x="1028700" y="920888"/>
            <a:ext cx="9221408" cy="4114086"/>
            <a:chOff x="0" y="0"/>
            <a:chExt cx="12295211" cy="5485447"/>
          </a:xfrm>
        </p:grpSpPr>
        <p:sp>
          <p:nvSpPr>
            <p:cNvPr id="4" name="TextBox 4"/>
            <p:cNvSpPr txBox="1"/>
            <p:nvPr/>
          </p:nvSpPr>
          <p:spPr>
            <a:xfrm>
              <a:off x="0" y="-95250"/>
              <a:ext cx="12295211" cy="3752850"/>
            </a:xfrm>
            <a:prstGeom prst="rect">
              <a:avLst/>
            </a:prstGeom>
          </p:spPr>
          <p:txBody>
            <a:bodyPr lIns="0" tIns="0" rIns="0" bIns="0" rtlCol="0" anchor="t">
              <a:spAutoFit/>
            </a:bodyPr>
            <a:lstStyle/>
            <a:p>
              <a:pPr>
                <a:lnSpc>
                  <a:spcPts val="10800"/>
                </a:lnSpc>
              </a:pPr>
              <a:r>
                <a:rPr lang="en-US" sz="9000">
                  <a:solidFill>
                    <a:srgbClr val="000000"/>
                  </a:solidFill>
                  <a:latin typeface="Migra ExtraLight"/>
                </a:rPr>
                <a:t>Increased Risk for Type 2 Diabetes </a:t>
              </a:r>
            </a:p>
          </p:txBody>
        </p:sp>
        <p:sp>
          <p:nvSpPr>
            <p:cNvPr id="5" name="TextBox 5"/>
            <p:cNvSpPr txBox="1"/>
            <p:nvPr/>
          </p:nvSpPr>
          <p:spPr>
            <a:xfrm>
              <a:off x="0" y="3986847"/>
              <a:ext cx="12295211" cy="1498600"/>
            </a:xfrm>
            <a:prstGeom prst="rect">
              <a:avLst/>
            </a:prstGeom>
          </p:spPr>
          <p:txBody>
            <a:bodyPr lIns="0" tIns="0" rIns="0" bIns="0" rtlCol="0" anchor="t">
              <a:spAutoFit/>
            </a:bodyPr>
            <a:lstStyle/>
            <a:p>
              <a:pPr>
                <a:lnSpc>
                  <a:spcPts val="4439"/>
                </a:lnSpc>
              </a:pPr>
              <a:r>
                <a:rPr lang="en-US" sz="3699">
                  <a:solidFill>
                    <a:srgbClr val="000000"/>
                  </a:solidFill>
                  <a:latin typeface="DM Sans Bold"/>
                </a:rPr>
                <a:t>Diabetes is a leading cause of mortality and reduced life expectancy.</a:t>
              </a:r>
            </a:p>
          </p:txBody>
        </p:sp>
      </p:grpSp>
      <p:pic>
        <p:nvPicPr>
          <p:cNvPr id="6" name="Picture 6"/>
          <p:cNvPicPr>
            <a:picLocks noChangeAspect="1"/>
          </p:cNvPicPr>
          <p:nvPr/>
        </p:nvPicPr>
        <p:blipFill>
          <a:blip r:embed="rId4"/>
          <a:srcRect l="23344" r="29849"/>
          <a:stretch>
            <a:fillRect/>
          </a:stretch>
        </p:blipFill>
        <p:spPr>
          <a:xfrm>
            <a:off x="11061183" y="0"/>
            <a:ext cx="7226817" cy="10287000"/>
          </a:xfrm>
          <a:prstGeom prst="rect">
            <a:avLst/>
          </a:prstGeom>
        </p:spPr>
      </p:pic>
      <p:sp>
        <p:nvSpPr>
          <p:cNvPr id="7" name="TextBox 7"/>
          <p:cNvSpPr txBox="1"/>
          <p:nvPr/>
        </p:nvSpPr>
        <p:spPr>
          <a:xfrm>
            <a:off x="1028700" y="5257800"/>
            <a:ext cx="9221408" cy="4000500"/>
          </a:xfrm>
          <a:prstGeom prst="rect">
            <a:avLst/>
          </a:prstGeom>
        </p:spPr>
        <p:txBody>
          <a:bodyPr lIns="0" tIns="0" rIns="0" bIns="0" rtlCol="0" anchor="t">
            <a:spAutoFit/>
          </a:bodyPr>
          <a:lstStyle/>
          <a:p>
            <a:pPr>
              <a:lnSpc>
                <a:spcPts val="4559"/>
              </a:lnSpc>
            </a:pPr>
            <a:r>
              <a:rPr lang="en-US" sz="3799">
                <a:solidFill>
                  <a:srgbClr val="000000"/>
                </a:solidFill>
                <a:latin typeface="DM Sans"/>
              </a:rPr>
              <a:t>Excessive sugar consumption has been  associated with an increased risk of Diabetes. Eating large amounts of sugar can indirectly raise Diabetes risk by contributing to weight gain and increased body fat — both are risks for developing Diabetes.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333285" y="2010571"/>
            <a:ext cx="13621430" cy="6265858"/>
          </a:xfrm>
          <a:prstGeom prst="rect">
            <a:avLst/>
          </a:prstGeom>
        </p:spPr>
      </p:pic>
      <p:grpSp>
        <p:nvGrpSpPr>
          <p:cNvPr id="3" name="Group 3"/>
          <p:cNvGrpSpPr/>
          <p:nvPr/>
        </p:nvGrpSpPr>
        <p:grpSpPr>
          <a:xfrm>
            <a:off x="10552779" y="504822"/>
            <a:ext cx="7288238" cy="9277355"/>
            <a:chOff x="0" y="0"/>
            <a:chExt cx="9717651" cy="12369807"/>
          </a:xfrm>
        </p:grpSpPr>
        <p:sp>
          <p:nvSpPr>
            <p:cNvPr id="4" name="TextBox 4"/>
            <p:cNvSpPr txBox="1"/>
            <p:nvPr/>
          </p:nvSpPr>
          <p:spPr>
            <a:xfrm>
              <a:off x="0" y="8623307"/>
              <a:ext cx="9717651" cy="3746500"/>
            </a:xfrm>
            <a:prstGeom prst="rect">
              <a:avLst/>
            </a:prstGeom>
          </p:spPr>
          <p:txBody>
            <a:bodyPr lIns="0" tIns="0" rIns="0" bIns="0" rtlCol="0" anchor="t">
              <a:spAutoFit/>
            </a:bodyPr>
            <a:lstStyle/>
            <a:p>
              <a:pPr algn="ctr">
                <a:lnSpc>
                  <a:spcPts val="4439"/>
                </a:lnSpc>
              </a:pPr>
              <a:r>
                <a:rPr lang="en-US" sz="3699">
                  <a:solidFill>
                    <a:srgbClr val="000000"/>
                  </a:solidFill>
                  <a:latin typeface="DM Sans Bold"/>
                </a:rPr>
                <a:t>Consuming a diet high in refined carbs and sugar may cause your skin to age prematurely.</a:t>
              </a:r>
            </a:p>
            <a:p>
              <a:pPr algn="ctr">
                <a:lnSpc>
                  <a:spcPts val="4439"/>
                </a:lnSpc>
              </a:pPr>
              <a:endParaRPr lang="en-US" sz="3699">
                <a:solidFill>
                  <a:srgbClr val="000000"/>
                </a:solidFill>
                <a:latin typeface="DM Sans Bold"/>
              </a:endParaRPr>
            </a:p>
          </p:txBody>
        </p:sp>
        <p:sp>
          <p:nvSpPr>
            <p:cNvPr id="5" name="TextBox 5"/>
            <p:cNvSpPr txBox="1"/>
            <p:nvPr/>
          </p:nvSpPr>
          <p:spPr>
            <a:xfrm>
              <a:off x="0" y="-95250"/>
              <a:ext cx="9717651" cy="1924050"/>
            </a:xfrm>
            <a:prstGeom prst="rect">
              <a:avLst/>
            </a:prstGeom>
          </p:spPr>
          <p:txBody>
            <a:bodyPr lIns="0" tIns="0" rIns="0" bIns="0" rtlCol="0" anchor="t">
              <a:spAutoFit/>
            </a:bodyPr>
            <a:lstStyle/>
            <a:p>
              <a:pPr algn="ctr">
                <a:lnSpc>
                  <a:spcPts val="10800"/>
                </a:lnSpc>
              </a:pPr>
              <a:r>
                <a:rPr lang="en-US" sz="9000">
                  <a:solidFill>
                    <a:srgbClr val="000000"/>
                  </a:solidFill>
                  <a:latin typeface="Migra ExtraLight"/>
                </a:rPr>
                <a:t>Aging Skin</a:t>
              </a:r>
            </a:p>
          </p:txBody>
        </p:sp>
        <p:sp>
          <p:nvSpPr>
            <p:cNvPr id="6" name="TextBox 6"/>
            <p:cNvSpPr txBox="1"/>
            <p:nvPr/>
          </p:nvSpPr>
          <p:spPr>
            <a:xfrm>
              <a:off x="0" y="2430804"/>
              <a:ext cx="9717651" cy="3810000"/>
            </a:xfrm>
            <a:prstGeom prst="rect">
              <a:avLst/>
            </a:prstGeom>
          </p:spPr>
          <p:txBody>
            <a:bodyPr lIns="0" tIns="0" rIns="0" bIns="0" rtlCol="0" anchor="t">
              <a:spAutoFit/>
            </a:bodyPr>
            <a:lstStyle/>
            <a:p>
              <a:pPr algn="ctr">
                <a:lnSpc>
                  <a:spcPts val="4559"/>
                </a:lnSpc>
              </a:pPr>
              <a:r>
                <a:rPr lang="en-US" sz="3799">
                  <a:solidFill>
                    <a:srgbClr val="000000"/>
                  </a:solidFill>
                  <a:latin typeface="DM Sans"/>
                </a:rPr>
                <a:t>Wrinkles are a natural sign of skin aging.  However, poor food choices can worsen wrinkles and speed up the skin aging process.</a:t>
              </a:r>
            </a:p>
          </p:txBody>
        </p:sp>
      </p:grpSp>
      <p:pic>
        <p:nvPicPr>
          <p:cNvPr id="7" name="Picture 7"/>
          <p:cNvPicPr>
            <a:picLocks noChangeAspect="1"/>
          </p:cNvPicPr>
          <p:nvPr/>
        </p:nvPicPr>
        <p:blipFill>
          <a:blip r:embed="rId4"/>
          <a:srcRect l="10000" r="16639"/>
          <a:stretch>
            <a:fillRect/>
          </a:stretch>
        </p:blipFill>
        <p:spPr>
          <a:xfrm>
            <a:off x="-1504929" y="0"/>
            <a:ext cx="11326921" cy="10287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800000">
            <a:off x="-1401999" y="-2515063"/>
            <a:ext cx="21091999" cy="9702319"/>
          </a:xfrm>
          <a:prstGeom prst="rect">
            <a:avLst/>
          </a:prstGeom>
        </p:spPr>
      </p:pic>
      <p:pic>
        <p:nvPicPr>
          <p:cNvPr id="3" name="Picture 3"/>
          <p:cNvPicPr>
            <a:picLocks noChangeAspect="1"/>
          </p:cNvPicPr>
          <p:nvPr/>
        </p:nvPicPr>
        <p:blipFill>
          <a:blip r:embed="rId4"/>
          <a:srcRect/>
          <a:stretch>
            <a:fillRect/>
          </a:stretch>
        </p:blipFill>
        <p:spPr>
          <a:xfrm>
            <a:off x="7589219" y="6431867"/>
            <a:ext cx="3468601" cy="2071044"/>
          </a:xfrm>
          <a:prstGeom prst="rect">
            <a:avLst/>
          </a:prstGeom>
        </p:spPr>
      </p:pic>
      <p:sp>
        <p:nvSpPr>
          <p:cNvPr id="4" name="TextBox 4"/>
          <p:cNvSpPr txBox="1"/>
          <p:nvPr/>
        </p:nvSpPr>
        <p:spPr>
          <a:xfrm>
            <a:off x="1662250" y="2226569"/>
            <a:ext cx="14963499" cy="3781425"/>
          </a:xfrm>
          <a:prstGeom prst="rect">
            <a:avLst/>
          </a:prstGeom>
        </p:spPr>
        <p:txBody>
          <a:bodyPr lIns="0" tIns="0" rIns="0" bIns="0" rtlCol="0" anchor="t">
            <a:spAutoFit/>
          </a:bodyPr>
          <a:lstStyle/>
          <a:p>
            <a:pPr algn="ctr">
              <a:lnSpc>
                <a:spcPts val="4956"/>
              </a:lnSpc>
            </a:pPr>
            <a:r>
              <a:rPr lang="en-US" sz="4130">
                <a:solidFill>
                  <a:srgbClr val="000000"/>
                </a:solidFill>
                <a:latin typeface="DM Sans"/>
              </a:rPr>
              <a:t>The USDA recommends limiting added sugars to less than 10% of your daily calories.  Meanwhile, the American Heart Association recommends no more than 6 teaspoons/30 grams (100 calories) of added sugar for women and 9 teaspoons/45 grams (150 calories) for men. (Currently, adults are generally consuming nearly 17 teaspoons/85 grams).</a:t>
            </a:r>
          </a:p>
        </p:txBody>
      </p:sp>
      <p:sp>
        <p:nvSpPr>
          <p:cNvPr id="5" name="TextBox 5"/>
          <p:cNvSpPr txBox="1"/>
          <p:nvPr/>
        </p:nvSpPr>
        <p:spPr>
          <a:xfrm>
            <a:off x="1662250" y="413702"/>
            <a:ext cx="15322537" cy="1402082"/>
          </a:xfrm>
          <a:prstGeom prst="rect">
            <a:avLst/>
          </a:prstGeom>
        </p:spPr>
        <p:txBody>
          <a:bodyPr lIns="0" tIns="0" rIns="0" bIns="0" rtlCol="0" anchor="t">
            <a:spAutoFit/>
          </a:bodyPr>
          <a:lstStyle/>
          <a:p>
            <a:pPr algn="ctr">
              <a:lnSpc>
                <a:spcPts val="10919"/>
              </a:lnSpc>
            </a:pPr>
            <a:r>
              <a:rPr lang="en-US" sz="7799">
                <a:solidFill>
                  <a:srgbClr val="000000"/>
                </a:solidFill>
                <a:latin typeface="Migra ExtraLight"/>
              </a:rPr>
              <a:t>Cutting Sugar Can Improve Health</a:t>
            </a:r>
          </a:p>
        </p:txBody>
      </p:sp>
      <p:sp>
        <p:nvSpPr>
          <p:cNvPr id="6" name="TextBox 6"/>
          <p:cNvSpPr txBox="1"/>
          <p:nvPr/>
        </p:nvSpPr>
        <p:spPr>
          <a:xfrm>
            <a:off x="1208219" y="8767127"/>
            <a:ext cx="16230600" cy="887095"/>
          </a:xfrm>
          <a:prstGeom prst="rect">
            <a:avLst/>
          </a:prstGeom>
        </p:spPr>
        <p:txBody>
          <a:bodyPr lIns="0" tIns="0" rIns="0" bIns="0" rtlCol="0" anchor="t">
            <a:spAutoFit/>
          </a:bodyPr>
          <a:lstStyle/>
          <a:p>
            <a:pPr algn="ctr">
              <a:lnSpc>
                <a:spcPts val="7279"/>
              </a:lnSpc>
            </a:pPr>
            <a:r>
              <a:rPr lang="en-US" sz="5199">
                <a:solidFill>
                  <a:srgbClr val="000000"/>
                </a:solidFill>
                <a:latin typeface="DM Sans Bold"/>
              </a:rPr>
              <a:t>How can YOU cut back on your sugar intake?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800000">
            <a:off x="-1154642" y="-2446190"/>
            <a:ext cx="14639470" cy="6734156"/>
          </a:xfrm>
          <a:prstGeom prst="rect">
            <a:avLst/>
          </a:prstGeom>
        </p:spPr>
      </p:pic>
      <p:pic>
        <p:nvPicPr>
          <p:cNvPr id="3" name="Picture 3"/>
          <p:cNvPicPr>
            <a:picLocks noChangeAspect="1"/>
          </p:cNvPicPr>
          <p:nvPr/>
        </p:nvPicPr>
        <p:blipFill>
          <a:blip r:embed="rId4"/>
          <a:srcRect l="7895" r="7895"/>
          <a:stretch>
            <a:fillRect/>
          </a:stretch>
        </p:blipFill>
        <p:spPr>
          <a:xfrm>
            <a:off x="12512986" y="0"/>
            <a:ext cx="5775014" cy="10287000"/>
          </a:xfrm>
          <a:prstGeom prst="rect">
            <a:avLst/>
          </a:prstGeom>
        </p:spPr>
      </p:pic>
      <p:sp>
        <p:nvSpPr>
          <p:cNvPr id="4" name="TextBox 4"/>
          <p:cNvSpPr txBox="1"/>
          <p:nvPr/>
        </p:nvSpPr>
        <p:spPr>
          <a:xfrm>
            <a:off x="1554389" y="2918012"/>
            <a:ext cx="9221408" cy="6743700"/>
          </a:xfrm>
          <a:prstGeom prst="rect">
            <a:avLst/>
          </a:prstGeom>
        </p:spPr>
        <p:txBody>
          <a:bodyPr lIns="0" tIns="0" rIns="0" bIns="0" rtlCol="0" anchor="t">
            <a:spAutoFit/>
          </a:bodyPr>
          <a:lstStyle/>
          <a:p>
            <a:pPr>
              <a:lnSpc>
                <a:spcPts val="4439"/>
              </a:lnSpc>
            </a:pPr>
            <a:r>
              <a:rPr lang="en-US" sz="3699">
                <a:solidFill>
                  <a:srgbClr val="000000"/>
                </a:solidFill>
                <a:latin typeface="DM Sans"/>
              </a:rPr>
              <a:t>In the U.S., most </a:t>
            </a:r>
            <a:r>
              <a:rPr lang="en-US" sz="3699">
                <a:solidFill>
                  <a:srgbClr val="000000"/>
                </a:solidFill>
                <a:latin typeface="DM Sans"/>
                <a:hlinkClick r:id="rId5" tooltip="https://www.eatingwell.com/article/7899305/top-sources-of-added-sugar/"/>
              </a:rPr>
              <a:t>added sugar</a:t>
            </a:r>
            <a:r>
              <a:rPr lang="en-US" sz="3699">
                <a:solidFill>
                  <a:srgbClr val="000000"/>
                </a:solidFill>
                <a:latin typeface="DM Sans"/>
              </a:rPr>
              <a:t> comes from the following five sources: sweetened beverages; desserts and sweet snacks; sweetened coffees and teas; candy and other sugars (jams, syrups, toppings); and breakfast cereals and granola bars. </a:t>
            </a:r>
            <a:r>
              <a:rPr lang="en-US" sz="3699">
                <a:solidFill>
                  <a:srgbClr val="000000"/>
                </a:solidFill>
                <a:latin typeface="DM Sans Bold Italics"/>
              </a:rPr>
              <a:t>Figure out which category you tend to get the most added sugar from and start cutting back there.</a:t>
            </a:r>
            <a:r>
              <a:rPr lang="en-US" sz="3699">
                <a:solidFill>
                  <a:srgbClr val="000000"/>
                </a:solidFill>
                <a:latin typeface="DM Sans"/>
              </a:rPr>
              <a:t> You'll get the greatest reduction in overall sugar and boost in health benefits. (Eating Well, 15 Ways to Eat Less Sugar, August 2021)</a:t>
            </a:r>
          </a:p>
        </p:txBody>
      </p:sp>
      <p:sp>
        <p:nvSpPr>
          <p:cNvPr id="5" name="TextBox 5"/>
          <p:cNvSpPr txBox="1"/>
          <p:nvPr/>
        </p:nvSpPr>
        <p:spPr>
          <a:xfrm>
            <a:off x="777195" y="933450"/>
            <a:ext cx="10775797" cy="1466850"/>
          </a:xfrm>
          <a:prstGeom prst="rect">
            <a:avLst/>
          </a:prstGeom>
        </p:spPr>
        <p:txBody>
          <a:bodyPr lIns="0" tIns="0" rIns="0" bIns="0" rtlCol="0" anchor="t">
            <a:spAutoFit/>
          </a:bodyPr>
          <a:lstStyle/>
          <a:p>
            <a:pPr>
              <a:lnSpc>
                <a:spcPts val="10800"/>
              </a:lnSpc>
            </a:pPr>
            <a:r>
              <a:rPr lang="en-US" sz="9000">
                <a:solidFill>
                  <a:srgbClr val="000000"/>
                </a:solidFill>
                <a:latin typeface="Migra ExtraLight"/>
              </a:rPr>
              <a:t>Target Your Weaknesses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2333285" y="2010571"/>
            <a:ext cx="13621430" cy="6265858"/>
          </a:xfrm>
          <a:prstGeom prst="rect">
            <a:avLst/>
          </a:prstGeom>
        </p:spPr>
      </p:pic>
      <p:pic>
        <p:nvPicPr>
          <p:cNvPr id="3" name="Picture 3"/>
          <p:cNvPicPr>
            <a:picLocks noChangeAspect="1"/>
          </p:cNvPicPr>
          <p:nvPr/>
        </p:nvPicPr>
        <p:blipFill>
          <a:blip r:embed="rId4"/>
          <a:srcRect l="23769" r="28416"/>
          <a:stretch>
            <a:fillRect/>
          </a:stretch>
        </p:blipFill>
        <p:spPr>
          <a:xfrm>
            <a:off x="0" y="0"/>
            <a:ext cx="7377912" cy="10287000"/>
          </a:xfrm>
          <a:prstGeom prst="rect">
            <a:avLst/>
          </a:prstGeom>
        </p:spPr>
      </p:pic>
      <p:sp>
        <p:nvSpPr>
          <p:cNvPr id="4" name="TextBox 4"/>
          <p:cNvSpPr txBox="1"/>
          <p:nvPr/>
        </p:nvSpPr>
        <p:spPr>
          <a:xfrm>
            <a:off x="7377912" y="72655"/>
            <a:ext cx="10910088" cy="1376037"/>
          </a:xfrm>
          <a:prstGeom prst="rect">
            <a:avLst/>
          </a:prstGeom>
        </p:spPr>
        <p:txBody>
          <a:bodyPr lIns="0" tIns="0" rIns="0" bIns="0" rtlCol="0" anchor="t">
            <a:spAutoFit/>
          </a:bodyPr>
          <a:lstStyle/>
          <a:p>
            <a:pPr algn="ctr">
              <a:lnSpc>
                <a:spcPts val="10780"/>
              </a:lnSpc>
            </a:pPr>
            <a:r>
              <a:rPr lang="en-US" sz="7700">
                <a:solidFill>
                  <a:srgbClr val="000000"/>
                </a:solidFill>
                <a:latin typeface="Migra ExtraLight"/>
              </a:rPr>
              <a:t>Aim for High Quality Carbs</a:t>
            </a:r>
          </a:p>
        </p:txBody>
      </p:sp>
      <p:sp>
        <p:nvSpPr>
          <p:cNvPr id="5" name="TextBox 5"/>
          <p:cNvSpPr txBox="1"/>
          <p:nvPr/>
        </p:nvSpPr>
        <p:spPr>
          <a:xfrm>
            <a:off x="7782411" y="1382017"/>
            <a:ext cx="10101090" cy="8381364"/>
          </a:xfrm>
          <a:prstGeom prst="rect">
            <a:avLst/>
          </a:prstGeom>
        </p:spPr>
        <p:txBody>
          <a:bodyPr lIns="0" tIns="0" rIns="0" bIns="0" rtlCol="0" anchor="t">
            <a:spAutoFit/>
          </a:bodyPr>
          <a:lstStyle/>
          <a:p>
            <a:pPr>
              <a:lnSpc>
                <a:spcPts val="4760"/>
              </a:lnSpc>
            </a:pPr>
            <a:r>
              <a:rPr lang="en-US" sz="3400">
                <a:solidFill>
                  <a:srgbClr val="000000"/>
                </a:solidFill>
                <a:latin typeface="DM Sans"/>
              </a:rPr>
              <a:t>Many packaged products—tortillas, granola bars—fall into a nutritional gray zone. They may be made with </a:t>
            </a:r>
            <a:r>
              <a:rPr lang="en-US" sz="3400">
                <a:solidFill>
                  <a:srgbClr val="000000"/>
                </a:solidFill>
                <a:latin typeface="DM Sans"/>
                <a:hlinkClick r:id="rId5" tooltip="https://www.eatingwell.com/article/7898414/what-are-whole-grains/"/>
              </a:rPr>
              <a:t>whole grains</a:t>
            </a:r>
            <a:r>
              <a:rPr lang="en-US" sz="3400">
                <a:solidFill>
                  <a:srgbClr val="000000"/>
                </a:solidFill>
                <a:latin typeface="DM Sans"/>
              </a:rPr>
              <a:t> (good) and still contain lots of sugar (not so good). Even a product with "no added sugars" can be questionable if it replaces sugar with refined starches that have no fiber and affect your body similarly to added sugars. </a:t>
            </a:r>
            <a:r>
              <a:rPr lang="en-US" sz="3400">
                <a:solidFill>
                  <a:srgbClr val="000000"/>
                </a:solidFill>
                <a:latin typeface="DM Sans Bold Italics"/>
              </a:rPr>
              <a:t>Evaluate overall carb quality, not just sugar content.</a:t>
            </a:r>
            <a:r>
              <a:rPr lang="en-US" sz="3400">
                <a:solidFill>
                  <a:srgbClr val="000000"/>
                </a:solidFill>
                <a:latin typeface="DM Sans"/>
              </a:rPr>
              <a:t> </a:t>
            </a:r>
          </a:p>
          <a:p>
            <a:pPr>
              <a:lnSpc>
                <a:spcPts val="4760"/>
              </a:lnSpc>
            </a:pPr>
            <a:endParaRPr lang="en-US" sz="3400">
              <a:solidFill>
                <a:srgbClr val="000000"/>
              </a:solidFill>
              <a:latin typeface="DM Sans"/>
            </a:endParaRPr>
          </a:p>
          <a:p>
            <a:pPr>
              <a:lnSpc>
                <a:spcPts val="4760"/>
              </a:lnSpc>
            </a:pPr>
            <a:r>
              <a:rPr lang="en-US" sz="3400">
                <a:solidFill>
                  <a:srgbClr val="000000"/>
                </a:solidFill>
                <a:latin typeface="DM Sans"/>
              </a:rPr>
              <a:t>One simple way to do that: use the 10-to-1 metric. This means </a:t>
            </a:r>
            <a:r>
              <a:rPr lang="en-US" sz="3400">
                <a:solidFill>
                  <a:srgbClr val="000000"/>
                </a:solidFill>
                <a:latin typeface="DM Sans Bold Italics"/>
              </a:rPr>
              <a:t>for every 10 grams of total carbohydrate that a product contains, 1 gram or more should be fiber.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69227" y="0"/>
            <a:ext cx="8418773" cy="10287000"/>
            <a:chOff x="0" y="0"/>
            <a:chExt cx="11225031" cy="13716000"/>
          </a:xfrm>
        </p:grpSpPr>
        <p:pic>
          <p:nvPicPr>
            <p:cNvPr id="3" name="Picture 3"/>
            <p:cNvPicPr>
              <a:picLocks noChangeAspect="1"/>
            </p:cNvPicPr>
            <p:nvPr/>
          </p:nvPicPr>
          <p:blipFill>
            <a:blip r:embed="rId3"/>
            <a:srcRect t="9184" b="9184"/>
            <a:stretch>
              <a:fillRect/>
            </a:stretch>
          </p:blipFill>
          <p:spPr>
            <a:xfrm>
              <a:off x="0" y="0"/>
              <a:ext cx="5549016" cy="6794500"/>
            </a:xfrm>
            <a:prstGeom prst="rect">
              <a:avLst/>
            </a:prstGeom>
          </p:spPr>
        </p:pic>
        <p:pic>
          <p:nvPicPr>
            <p:cNvPr id="4" name="Picture 4"/>
            <p:cNvPicPr>
              <a:picLocks noChangeAspect="1"/>
            </p:cNvPicPr>
            <p:nvPr/>
          </p:nvPicPr>
          <p:blipFill>
            <a:blip r:embed="rId4"/>
            <a:srcRect l="19357" r="19357"/>
            <a:stretch>
              <a:fillRect/>
            </a:stretch>
          </p:blipFill>
          <p:spPr>
            <a:xfrm>
              <a:off x="0" y="6921500"/>
              <a:ext cx="5549016" cy="6794500"/>
            </a:xfrm>
            <a:prstGeom prst="rect">
              <a:avLst/>
            </a:prstGeom>
          </p:spPr>
        </p:pic>
        <p:pic>
          <p:nvPicPr>
            <p:cNvPr id="5" name="Picture 5"/>
            <p:cNvPicPr>
              <a:picLocks noChangeAspect="1"/>
            </p:cNvPicPr>
            <p:nvPr/>
          </p:nvPicPr>
          <p:blipFill>
            <a:blip r:embed="rId5"/>
            <a:srcRect l="36514" r="36514"/>
            <a:stretch>
              <a:fillRect/>
            </a:stretch>
          </p:blipFill>
          <p:spPr>
            <a:xfrm>
              <a:off x="5676016" y="0"/>
              <a:ext cx="5549016" cy="13716000"/>
            </a:xfrm>
            <a:prstGeom prst="rect">
              <a:avLst/>
            </a:prstGeom>
          </p:spPr>
        </p:pic>
      </p:grpSp>
      <p:pic>
        <p:nvPicPr>
          <p:cNvPr id="6" name="Picture 6"/>
          <p:cNvPicPr>
            <a:picLocks noChangeAspect="1"/>
          </p:cNvPicPr>
          <p:nvPr/>
        </p:nvPicPr>
        <p:blipFill>
          <a:blip r:embed="rId6"/>
          <a:srcRect/>
          <a:stretch>
            <a:fillRect/>
          </a:stretch>
        </p:blipFill>
        <p:spPr>
          <a:xfrm rot="-4221246">
            <a:off x="-1259944" y="6181343"/>
            <a:ext cx="5030825" cy="6153914"/>
          </a:xfrm>
          <a:prstGeom prst="rect">
            <a:avLst/>
          </a:prstGeom>
        </p:spPr>
      </p:pic>
      <p:sp>
        <p:nvSpPr>
          <p:cNvPr id="7" name="TextBox 7"/>
          <p:cNvSpPr txBox="1"/>
          <p:nvPr/>
        </p:nvSpPr>
        <p:spPr>
          <a:xfrm>
            <a:off x="427007" y="371475"/>
            <a:ext cx="9144000" cy="1247775"/>
          </a:xfrm>
          <a:prstGeom prst="rect">
            <a:avLst/>
          </a:prstGeom>
        </p:spPr>
        <p:txBody>
          <a:bodyPr lIns="0" tIns="0" rIns="0" bIns="0" rtlCol="0" anchor="t">
            <a:spAutoFit/>
          </a:bodyPr>
          <a:lstStyle/>
          <a:p>
            <a:pPr>
              <a:lnSpc>
                <a:spcPts val="9360"/>
              </a:lnSpc>
            </a:pPr>
            <a:r>
              <a:rPr lang="en-US" sz="7800">
                <a:solidFill>
                  <a:srgbClr val="000000"/>
                </a:solidFill>
                <a:latin typeface="Migra ExtraLight"/>
              </a:rPr>
              <a:t>Don't Drink Your Sugar</a:t>
            </a:r>
          </a:p>
        </p:txBody>
      </p:sp>
      <p:sp>
        <p:nvSpPr>
          <p:cNvPr id="8" name="TextBox 8"/>
          <p:cNvSpPr txBox="1"/>
          <p:nvPr/>
        </p:nvSpPr>
        <p:spPr>
          <a:xfrm>
            <a:off x="427007" y="1562100"/>
            <a:ext cx="9144000" cy="8874761"/>
          </a:xfrm>
          <a:prstGeom prst="rect">
            <a:avLst/>
          </a:prstGeom>
        </p:spPr>
        <p:txBody>
          <a:bodyPr lIns="0" tIns="0" rIns="0" bIns="0" rtlCol="0" anchor="t">
            <a:spAutoFit/>
          </a:bodyPr>
          <a:lstStyle/>
          <a:p>
            <a:pPr>
              <a:lnSpc>
                <a:spcPts val="4899"/>
              </a:lnSpc>
            </a:pPr>
            <a:r>
              <a:rPr lang="en-US" sz="3499">
                <a:solidFill>
                  <a:srgbClr val="000000"/>
                </a:solidFill>
                <a:latin typeface="Canva Sans 1"/>
              </a:rPr>
              <a:t> Soda is full of sugar, but other drinks may slip past your nutritional radar. Coffee drinks can have 34 grams of added sugar, and one 20-ounce sports drink packs as much as 48 grams—which is just about 100% of your daily limit. (For comparison, a can of Coke has 39 grams.) Juices and smoothies are also usually made with added sugar. Sweetened drinks are the largest source of added sugars. </a:t>
            </a:r>
            <a:r>
              <a:rPr lang="en-US" sz="3499">
                <a:solidFill>
                  <a:srgbClr val="000000"/>
                </a:solidFill>
                <a:latin typeface="Canva Sans 1 Bold Italics"/>
              </a:rPr>
              <a:t>Swap out one sweetened beverage a day for water (even infuse it with fruit) or flavored seltzer.</a:t>
            </a:r>
          </a:p>
          <a:p>
            <a:pPr>
              <a:lnSpc>
                <a:spcPts val="5179"/>
              </a:lnSpc>
            </a:pPr>
            <a:endParaRPr lang="en-US" sz="3499">
              <a:solidFill>
                <a:srgbClr val="000000"/>
              </a:solidFill>
              <a:latin typeface="Canva Sans 1 Bold Itali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800000">
            <a:off x="-1154642" y="-2446190"/>
            <a:ext cx="14639470" cy="6734156"/>
          </a:xfrm>
          <a:prstGeom prst="rect">
            <a:avLst/>
          </a:prstGeom>
        </p:spPr>
      </p:pic>
      <p:pic>
        <p:nvPicPr>
          <p:cNvPr id="3" name="Picture 3"/>
          <p:cNvPicPr>
            <a:picLocks noChangeAspect="1"/>
          </p:cNvPicPr>
          <p:nvPr/>
        </p:nvPicPr>
        <p:blipFill>
          <a:blip r:embed="rId4"/>
          <a:srcRect l="17836" r="17836"/>
          <a:stretch>
            <a:fillRect/>
          </a:stretch>
        </p:blipFill>
        <p:spPr>
          <a:xfrm>
            <a:off x="12847793" y="0"/>
            <a:ext cx="8823014" cy="10287000"/>
          </a:xfrm>
          <a:prstGeom prst="rect">
            <a:avLst/>
          </a:prstGeom>
        </p:spPr>
      </p:pic>
      <p:sp>
        <p:nvSpPr>
          <p:cNvPr id="4" name="TextBox 4"/>
          <p:cNvSpPr txBox="1"/>
          <p:nvPr/>
        </p:nvSpPr>
        <p:spPr>
          <a:xfrm>
            <a:off x="1028700" y="465137"/>
            <a:ext cx="10672383" cy="9280526"/>
          </a:xfrm>
          <a:prstGeom prst="rect">
            <a:avLst/>
          </a:prstGeom>
        </p:spPr>
        <p:txBody>
          <a:bodyPr lIns="0" tIns="0" rIns="0" bIns="0" rtlCol="0" anchor="t">
            <a:spAutoFit/>
          </a:bodyPr>
          <a:lstStyle/>
          <a:p>
            <a:pPr>
              <a:lnSpc>
                <a:spcPts val="5599"/>
              </a:lnSpc>
            </a:pPr>
            <a:r>
              <a:rPr lang="en-US" sz="3999">
                <a:solidFill>
                  <a:srgbClr val="000000"/>
                </a:solidFill>
                <a:latin typeface="DM Sans"/>
              </a:rPr>
              <a:t>Chances are you already know that eating too much sugar isn’t good for you. </a:t>
            </a:r>
          </a:p>
          <a:p>
            <a:pPr>
              <a:lnSpc>
                <a:spcPts val="5599"/>
              </a:lnSpc>
            </a:pPr>
            <a:endParaRPr lang="en-US" sz="3999">
              <a:solidFill>
                <a:srgbClr val="000000"/>
              </a:solidFill>
              <a:latin typeface="DM Sans"/>
            </a:endParaRPr>
          </a:p>
          <a:p>
            <a:pPr algn="ctr">
              <a:lnSpc>
                <a:spcPts val="6719"/>
              </a:lnSpc>
            </a:pPr>
            <a:r>
              <a:rPr lang="en-US" sz="4799">
                <a:solidFill>
                  <a:srgbClr val="000000"/>
                </a:solidFill>
                <a:latin typeface="DM Sans Bold"/>
              </a:rPr>
              <a:t>Are you overdoing it?</a:t>
            </a:r>
          </a:p>
          <a:p>
            <a:pPr algn="ctr">
              <a:lnSpc>
                <a:spcPts val="5599"/>
              </a:lnSpc>
            </a:pPr>
            <a:endParaRPr lang="en-US" sz="4799">
              <a:solidFill>
                <a:srgbClr val="000000"/>
              </a:solidFill>
              <a:latin typeface="DM Sans Bold"/>
            </a:endParaRPr>
          </a:p>
          <a:p>
            <a:pPr>
              <a:lnSpc>
                <a:spcPts val="5599"/>
              </a:lnSpc>
            </a:pPr>
            <a:r>
              <a:rPr lang="en-US" sz="3999">
                <a:solidFill>
                  <a:srgbClr val="000000"/>
                </a:solidFill>
                <a:latin typeface="DM Sans"/>
              </a:rPr>
              <a:t>Americans average about 270 calories of sugar each day, that’s about 17 teaspoons (85 grams) a day. Recommendations for men are no more than 9 teaspoons/45 grams  (~ 150 calories) of added sugar per day, and women should consume no more than 6 teaspoons/30 grams (~100 calories). One teaspoon is equal to about 5 grams.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49507" y="0"/>
            <a:ext cx="10738493" cy="10287000"/>
            <a:chOff x="0" y="0"/>
            <a:chExt cx="14317990" cy="13716000"/>
          </a:xfrm>
        </p:grpSpPr>
        <p:pic>
          <p:nvPicPr>
            <p:cNvPr id="3" name="Picture 3"/>
            <p:cNvPicPr>
              <a:picLocks noChangeAspect="1"/>
            </p:cNvPicPr>
            <p:nvPr/>
          </p:nvPicPr>
          <p:blipFill>
            <a:blip r:embed="rId3"/>
            <a:srcRect l="15190" r="15190"/>
            <a:stretch>
              <a:fillRect/>
            </a:stretch>
          </p:blipFill>
          <p:spPr>
            <a:xfrm>
              <a:off x="0" y="0"/>
              <a:ext cx="7095495" cy="6794500"/>
            </a:xfrm>
            <a:prstGeom prst="rect">
              <a:avLst/>
            </a:prstGeom>
          </p:spPr>
        </p:pic>
        <p:pic>
          <p:nvPicPr>
            <p:cNvPr id="4" name="Picture 4"/>
            <p:cNvPicPr>
              <a:picLocks noChangeAspect="1"/>
            </p:cNvPicPr>
            <p:nvPr/>
          </p:nvPicPr>
          <p:blipFill>
            <a:blip r:embed="rId4"/>
            <a:srcRect l="15190" r="15190"/>
            <a:stretch>
              <a:fillRect/>
            </a:stretch>
          </p:blipFill>
          <p:spPr>
            <a:xfrm>
              <a:off x="0" y="6921500"/>
              <a:ext cx="7095495" cy="6794500"/>
            </a:xfrm>
            <a:prstGeom prst="rect">
              <a:avLst/>
            </a:prstGeom>
          </p:spPr>
        </p:pic>
        <p:pic>
          <p:nvPicPr>
            <p:cNvPr id="5" name="Picture 5"/>
            <p:cNvPicPr>
              <a:picLocks noChangeAspect="1"/>
            </p:cNvPicPr>
            <p:nvPr/>
          </p:nvPicPr>
          <p:blipFill>
            <a:blip r:embed="rId5"/>
            <a:srcRect l="32863" r="32863"/>
            <a:stretch>
              <a:fillRect/>
            </a:stretch>
          </p:blipFill>
          <p:spPr>
            <a:xfrm>
              <a:off x="7222495" y="0"/>
              <a:ext cx="7095495" cy="13716000"/>
            </a:xfrm>
            <a:prstGeom prst="rect">
              <a:avLst/>
            </a:prstGeom>
          </p:spPr>
        </p:pic>
      </p:grpSp>
      <p:pic>
        <p:nvPicPr>
          <p:cNvPr id="6" name="Picture 6"/>
          <p:cNvPicPr>
            <a:picLocks noChangeAspect="1"/>
          </p:cNvPicPr>
          <p:nvPr/>
        </p:nvPicPr>
        <p:blipFill>
          <a:blip r:embed="rId6"/>
          <a:srcRect/>
          <a:stretch>
            <a:fillRect/>
          </a:stretch>
        </p:blipFill>
        <p:spPr>
          <a:xfrm rot="-4221246">
            <a:off x="-1259944" y="6181343"/>
            <a:ext cx="5030825" cy="6153914"/>
          </a:xfrm>
          <a:prstGeom prst="rect">
            <a:avLst/>
          </a:prstGeom>
        </p:spPr>
      </p:pic>
      <p:sp>
        <p:nvSpPr>
          <p:cNvPr id="7" name="TextBox 7"/>
          <p:cNvSpPr txBox="1"/>
          <p:nvPr/>
        </p:nvSpPr>
        <p:spPr>
          <a:xfrm>
            <a:off x="213705" y="394430"/>
            <a:ext cx="7335803" cy="2095500"/>
          </a:xfrm>
          <a:prstGeom prst="rect">
            <a:avLst/>
          </a:prstGeom>
        </p:spPr>
        <p:txBody>
          <a:bodyPr lIns="0" tIns="0" rIns="0" bIns="0" rtlCol="0" anchor="t">
            <a:spAutoFit/>
          </a:bodyPr>
          <a:lstStyle/>
          <a:p>
            <a:pPr>
              <a:lnSpc>
                <a:spcPts val="8040"/>
              </a:lnSpc>
            </a:pPr>
            <a:r>
              <a:rPr lang="en-US" sz="6700">
                <a:solidFill>
                  <a:srgbClr val="000000"/>
                </a:solidFill>
                <a:latin typeface="Migra ExtraLight"/>
              </a:rPr>
              <a:t>Watch Out for Sneaky Sources of Sugar</a:t>
            </a:r>
          </a:p>
        </p:txBody>
      </p:sp>
      <p:sp>
        <p:nvSpPr>
          <p:cNvPr id="8" name="TextBox 8"/>
          <p:cNvSpPr txBox="1"/>
          <p:nvPr/>
        </p:nvSpPr>
        <p:spPr>
          <a:xfrm>
            <a:off x="213705" y="2835277"/>
            <a:ext cx="7122098" cy="6447789"/>
          </a:xfrm>
          <a:prstGeom prst="rect">
            <a:avLst/>
          </a:prstGeom>
        </p:spPr>
        <p:txBody>
          <a:bodyPr lIns="0" tIns="0" rIns="0" bIns="0" rtlCol="0" anchor="t">
            <a:spAutoFit/>
          </a:bodyPr>
          <a:lstStyle/>
          <a:p>
            <a:pPr algn="ctr">
              <a:lnSpc>
                <a:spcPts val="4620"/>
              </a:lnSpc>
            </a:pPr>
            <a:r>
              <a:rPr lang="en-US" sz="3300">
                <a:solidFill>
                  <a:srgbClr val="000000"/>
                </a:solidFill>
                <a:latin typeface="Canva Sans 1"/>
              </a:rPr>
              <a:t>Sugar isn't just added to make foods taste better--it is also a preservative that extends shelf life. It makes pastries tender and helps breads to rise.  This is why food manufacturers add sugar not just to traditionally sweet foods, but to tons of savory ones as well.</a:t>
            </a:r>
          </a:p>
          <a:p>
            <a:pPr algn="ctr">
              <a:lnSpc>
                <a:spcPts val="4620"/>
              </a:lnSpc>
            </a:pPr>
            <a:r>
              <a:rPr lang="en-US" sz="3300">
                <a:solidFill>
                  <a:srgbClr val="000000"/>
                </a:solidFill>
                <a:latin typeface="Canva Sans 1"/>
              </a:rPr>
              <a:t> </a:t>
            </a:r>
          </a:p>
          <a:p>
            <a:pPr algn="ctr">
              <a:lnSpc>
                <a:spcPts val="4900"/>
              </a:lnSpc>
            </a:pPr>
            <a:r>
              <a:rPr lang="en-US" sz="3500">
                <a:solidFill>
                  <a:srgbClr val="000000"/>
                </a:solidFill>
                <a:latin typeface="Canva Sans 1 Bold"/>
              </a:rPr>
              <a:t>Another reason to read and compare labels!</a:t>
            </a:r>
          </a:p>
        </p:txBody>
      </p:sp>
      <p:sp>
        <p:nvSpPr>
          <p:cNvPr id="9" name="TextBox 9"/>
          <p:cNvSpPr txBox="1"/>
          <p:nvPr/>
        </p:nvSpPr>
        <p:spPr>
          <a:xfrm>
            <a:off x="7549507" y="52560"/>
            <a:ext cx="4982531" cy="976870"/>
          </a:xfrm>
          <a:prstGeom prst="rect">
            <a:avLst/>
          </a:prstGeom>
        </p:spPr>
        <p:txBody>
          <a:bodyPr lIns="0" tIns="0" rIns="0" bIns="0" rtlCol="0" anchor="t">
            <a:spAutoFit/>
          </a:bodyPr>
          <a:lstStyle/>
          <a:p>
            <a:pPr algn="ctr">
              <a:lnSpc>
                <a:spcPts val="3906"/>
              </a:lnSpc>
            </a:pPr>
            <a:r>
              <a:rPr lang="en-US" sz="2790">
                <a:solidFill>
                  <a:srgbClr val="641513"/>
                </a:solidFill>
                <a:latin typeface="Canva Sans 1 Bold"/>
              </a:rPr>
              <a:t>Condiments, sauces, and dressings</a:t>
            </a:r>
          </a:p>
        </p:txBody>
      </p:sp>
      <p:sp>
        <p:nvSpPr>
          <p:cNvPr id="10" name="TextBox 10"/>
          <p:cNvSpPr txBox="1"/>
          <p:nvPr/>
        </p:nvSpPr>
        <p:spPr>
          <a:xfrm>
            <a:off x="13497303" y="33510"/>
            <a:ext cx="4534131" cy="2198371"/>
          </a:xfrm>
          <a:prstGeom prst="rect">
            <a:avLst/>
          </a:prstGeom>
        </p:spPr>
        <p:txBody>
          <a:bodyPr lIns="0" tIns="0" rIns="0" bIns="0" rtlCol="0" anchor="t">
            <a:spAutoFit/>
          </a:bodyPr>
          <a:lstStyle/>
          <a:p>
            <a:pPr algn="ctr">
              <a:lnSpc>
                <a:spcPts val="5879"/>
              </a:lnSpc>
            </a:pPr>
            <a:r>
              <a:rPr lang="en-US" sz="4199">
                <a:solidFill>
                  <a:srgbClr val="FFFFFF"/>
                </a:solidFill>
                <a:latin typeface="Canva Sans 1 Bold"/>
              </a:rPr>
              <a:t>Processed, packaged, or frozen foods </a:t>
            </a:r>
          </a:p>
        </p:txBody>
      </p:sp>
      <p:sp>
        <p:nvSpPr>
          <p:cNvPr id="11" name="TextBox 11"/>
          <p:cNvSpPr txBox="1"/>
          <p:nvPr/>
        </p:nvSpPr>
        <p:spPr>
          <a:xfrm>
            <a:off x="8611248" y="5531290"/>
            <a:ext cx="3695303"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1 Bold"/>
              </a:rPr>
              <a:t>Soups and broths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01999" y="7055385"/>
            <a:ext cx="21091999" cy="9702319"/>
          </a:xfrm>
          <a:prstGeom prst="rect">
            <a:avLst/>
          </a:prstGeom>
        </p:spPr>
      </p:pic>
      <p:pic>
        <p:nvPicPr>
          <p:cNvPr id="3" name="Picture 3"/>
          <p:cNvPicPr>
            <a:picLocks noChangeAspect="1"/>
          </p:cNvPicPr>
          <p:nvPr/>
        </p:nvPicPr>
        <p:blipFill>
          <a:blip r:embed="rId3"/>
          <a:srcRect/>
          <a:stretch>
            <a:fillRect/>
          </a:stretch>
        </p:blipFill>
        <p:spPr>
          <a:xfrm rot="-10800000">
            <a:off x="-1401999" y="-2515063"/>
            <a:ext cx="21091999" cy="9702319"/>
          </a:xfrm>
          <a:prstGeom prst="rect">
            <a:avLst/>
          </a:prstGeom>
        </p:spPr>
      </p:pic>
      <p:grpSp>
        <p:nvGrpSpPr>
          <p:cNvPr id="4" name="Group 4"/>
          <p:cNvGrpSpPr/>
          <p:nvPr/>
        </p:nvGrpSpPr>
        <p:grpSpPr>
          <a:xfrm>
            <a:off x="2976843" y="1374176"/>
            <a:ext cx="12334314" cy="7538648"/>
            <a:chOff x="0" y="0"/>
            <a:chExt cx="16445752" cy="10051531"/>
          </a:xfrm>
        </p:grpSpPr>
        <p:sp>
          <p:nvSpPr>
            <p:cNvPr id="5" name="TextBox 5"/>
            <p:cNvSpPr txBox="1"/>
            <p:nvPr/>
          </p:nvSpPr>
          <p:spPr>
            <a:xfrm>
              <a:off x="0" y="4641331"/>
              <a:ext cx="16445752" cy="5410200"/>
            </a:xfrm>
            <a:prstGeom prst="rect">
              <a:avLst/>
            </a:prstGeom>
          </p:spPr>
          <p:txBody>
            <a:bodyPr lIns="0" tIns="0" rIns="0" bIns="0" rtlCol="0" anchor="t">
              <a:spAutoFit/>
            </a:bodyPr>
            <a:lstStyle/>
            <a:p>
              <a:pPr algn="ctr">
                <a:lnSpc>
                  <a:spcPts val="5399"/>
                </a:lnSpc>
              </a:pPr>
              <a:r>
                <a:rPr lang="en-US" sz="4499">
                  <a:solidFill>
                    <a:srgbClr val="000000"/>
                  </a:solidFill>
                  <a:latin typeface="DM Sans"/>
                </a:rPr>
                <a:t>Be sure to reduce your sugar intake slowly to make it easier on yourself. Try reducing sugar by 5 to 20% every week—equivalent to deleting about 20 to 60 teaspoons or 4 to 12 grams a day. This will give you some time to allow your perception of sweetness to change.</a:t>
              </a:r>
            </a:p>
          </p:txBody>
        </p:sp>
        <p:sp>
          <p:nvSpPr>
            <p:cNvPr id="6" name="TextBox 6"/>
            <p:cNvSpPr txBox="1"/>
            <p:nvPr/>
          </p:nvSpPr>
          <p:spPr>
            <a:xfrm>
              <a:off x="0" y="-95250"/>
              <a:ext cx="16445752" cy="1924050"/>
            </a:xfrm>
            <a:prstGeom prst="rect">
              <a:avLst/>
            </a:prstGeom>
          </p:spPr>
          <p:txBody>
            <a:bodyPr lIns="0" tIns="0" rIns="0" bIns="0" rtlCol="0" anchor="t">
              <a:spAutoFit/>
            </a:bodyPr>
            <a:lstStyle/>
            <a:p>
              <a:pPr algn="ctr">
                <a:lnSpc>
                  <a:spcPts val="10800"/>
                </a:lnSpc>
              </a:pPr>
              <a:r>
                <a:rPr lang="en-US" sz="9000">
                  <a:solidFill>
                    <a:srgbClr val="000000"/>
                  </a:solidFill>
                  <a:latin typeface="Migra ExtraLight"/>
                </a:rPr>
                <a:t>Gradually Reduce Sugar </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14565106" y="3009423"/>
            <a:ext cx="4364031" cy="5338265"/>
          </a:xfrm>
          <a:prstGeom prst="rect">
            <a:avLst/>
          </a:prstGeom>
        </p:spPr>
      </p:pic>
      <p:pic>
        <p:nvPicPr>
          <p:cNvPr id="3" name="Picture 3"/>
          <p:cNvPicPr>
            <a:picLocks noChangeAspect="1"/>
          </p:cNvPicPr>
          <p:nvPr/>
        </p:nvPicPr>
        <p:blipFill>
          <a:blip r:embed="rId4"/>
          <a:srcRect/>
          <a:stretch>
            <a:fillRect/>
          </a:stretch>
        </p:blipFill>
        <p:spPr>
          <a:xfrm rot="-10800000">
            <a:off x="1028700" y="1358544"/>
            <a:ext cx="3201579" cy="3021491"/>
          </a:xfrm>
          <a:prstGeom prst="rect">
            <a:avLst/>
          </a:prstGeom>
        </p:spPr>
      </p:pic>
      <p:grpSp>
        <p:nvGrpSpPr>
          <p:cNvPr id="4" name="Group 4"/>
          <p:cNvGrpSpPr/>
          <p:nvPr/>
        </p:nvGrpSpPr>
        <p:grpSpPr>
          <a:xfrm>
            <a:off x="2492384" y="2414110"/>
            <a:ext cx="13303232" cy="5458780"/>
            <a:chOff x="0" y="0"/>
            <a:chExt cx="17737642" cy="7278373"/>
          </a:xfrm>
        </p:grpSpPr>
        <p:sp>
          <p:nvSpPr>
            <p:cNvPr id="5" name="TextBox 5"/>
            <p:cNvSpPr txBox="1"/>
            <p:nvPr/>
          </p:nvSpPr>
          <p:spPr>
            <a:xfrm>
              <a:off x="0" y="2642873"/>
              <a:ext cx="16445752" cy="4635500"/>
            </a:xfrm>
            <a:prstGeom prst="rect">
              <a:avLst/>
            </a:prstGeom>
          </p:spPr>
          <p:txBody>
            <a:bodyPr lIns="0" tIns="0" rIns="0" bIns="0" rtlCol="0" anchor="t">
              <a:spAutoFit/>
            </a:bodyPr>
            <a:lstStyle/>
            <a:p>
              <a:pPr>
                <a:lnSpc>
                  <a:spcPts val="5519"/>
                </a:lnSpc>
              </a:pPr>
              <a:r>
                <a:rPr lang="en-US" sz="4599">
                  <a:solidFill>
                    <a:srgbClr val="000000"/>
                  </a:solidFill>
                  <a:latin typeface="DM Sans"/>
                </a:rPr>
                <a:t>The average adult needs between 7 and 9 hours a night—yet more than 35% of Americans get less than that. Missing out on sleep can increase your hunger hormones, making you crave sugary foods.</a:t>
              </a:r>
            </a:p>
          </p:txBody>
        </p:sp>
        <p:sp>
          <p:nvSpPr>
            <p:cNvPr id="6" name="TextBox 6"/>
            <p:cNvSpPr txBox="1"/>
            <p:nvPr/>
          </p:nvSpPr>
          <p:spPr>
            <a:xfrm>
              <a:off x="0" y="-95250"/>
              <a:ext cx="17737642" cy="1924050"/>
            </a:xfrm>
            <a:prstGeom prst="rect">
              <a:avLst/>
            </a:prstGeom>
          </p:spPr>
          <p:txBody>
            <a:bodyPr lIns="0" tIns="0" rIns="0" bIns="0" rtlCol="0" anchor="t">
              <a:spAutoFit/>
            </a:bodyPr>
            <a:lstStyle/>
            <a:p>
              <a:pPr>
                <a:lnSpc>
                  <a:spcPts val="10800"/>
                </a:lnSpc>
              </a:pPr>
              <a:r>
                <a:rPr lang="en-US" sz="9000">
                  <a:solidFill>
                    <a:srgbClr val="000000"/>
                  </a:solidFill>
                  <a:latin typeface="Migra ExtraLight"/>
                </a:rPr>
                <a:t>Get Enough Sleep</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34897" y="3481906"/>
            <a:ext cx="2624521" cy="6119294"/>
            <a:chOff x="0" y="0"/>
            <a:chExt cx="3499362" cy="8159059"/>
          </a:xfrm>
        </p:grpSpPr>
        <p:sp>
          <p:nvSpPr>
            <p:cNvPr id="3" name="AutoShape 3"/>
            <p:cNvSpPr/>
            <p:nvPr/>
          </p:nvSpPr>
          <p:spPr>
            <a:xfrm rot="-5400000">
              <a:off x="1313662" y="1910409"/>
              <a:ext cx="872037" cy="0"/>
            </a:xfrm>
            <a:prstGeom prst="line">
              <a:avLst/>
            </a:prstGeom>
            <a:ln w="12700" cap="rnd">
              <a:solidFill>
                <a:srgbClr val="000000"/>
              </a:solidFill>
              <a:prstDash val="solid"/>
              <a:headEnd type="none" w="sm" len="sm"/>
              <a:tailEnd type="none" w="sm" len="sm"/>
            </a:ln>
          </p:spPr>
        </p:sp>
        <p:sp>
          <p:nvSpPr>
            <p:cNvPr id="4" name="TextBox 4"/>
            <p:cNvSpPr txBox="1"/>
            <p:nvPr/>
          </p:nvSpPr>
          <p:spPr>
            <a:xfrm>
              <a:off x="0" y="4958659"/>
              <a:ext cx="3499362" cy="32004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Determine your average daily consumption and try cutting out one item a week. This will help your overall intake </a:t>
              </a:r>
            </a:p>
          </p:txBody>
        </p:sp>
        <p:sp>
          <p:nvSpPr>
            <p:cNvPr id="5" name="TextBox 5"/>
            <p:cNvSpPr txBox="1"/>
            <p:nvPr/>
          </p:nvSpPr>
          <p:spPr>
            <a:xfrm>
              <a:off x="0" y="2731793"/>
              <a:ext cx="3499362" cy="18383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Know how much you consume </a:t>
              </a:r>
            </a:p>
          </p:txBody>
        </p:sp>
        <p:sp>
          <p:nvSpPr>
            <p:cNvPr id="6" name="TextBox 6"/>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01</a:t>
              </a:r>
            </a:p>
          </p:txBody>
        </p:sp>
      </p:grpSp>
      <p:grpSp>
        <p:nvGrpSpPr>
          <p:cNvPr id="7" name="Group 7"/>
          <p:cNvGrpSpPr/>
          <p:nvPr/>
        </p:nvGrpSpPr>
        <p:grpSpPr>
          <a:xfrm>
            <a:off x="4483318" y="3481906"/>
            <a:ext cx="2624521" cy="4976294"/>
            <a:chOff x="0" y="0"/>
            <a:chExt cx="3499362" cy="6635059"/>
          </a:xfrm>
        </p:grpSpPr>
        <p:sp>
          <p:nvSpPr>
            <p:cNvPr id="8" name="AutoShape 8"/>
            <p:cNvSpPr/>
            <p:nvPr/>
          </p:nvSpPr>
          <p:spPr>
            <a:xfrm rot="-5400000">
              <a:off x="1313662" y="1910409"/>
              <a:ext cx="872037" cy="0"/>
            </a:xfrm>
            <a:prstGeom prst="line">
              <a:avLst/>
            </a:prstGeom>
            <a:ln w="12700" cap="rnd">
              <a:solidFill>
                <a:srgbClr val="000000"/>
              </a:solidFill>
              <a:prstDash val="solid"/>
              <a:headEnd type="none" w="sm" len="sm"/>
              <a:tailEnd type="none" w="sm" len="sm"/>
            </a:ln>
          </p:spPr>
        </p:sp>
        <p:sp>
          <p:nvSpPr>
            <p:cNvPr id="9" name="TextBox 9"/>
            <p:cNvSpPr txBox="1"/>
            <p:nvPr/>
          </p:nvSpPr>
          <p:spPr>
            <a:xfrm>
              <a:off x="0" y="4349059"/>
              <a:ext cx="3499362" cy="22860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Sugar sneaks into "healthy foods," so be sure to know sugar has many names </a:t>
              </a:r>
            </a:p>
          </p:txBody>
        </p:sp>
        <p:sp>
          <p:nvSpPr>
            <p:cNvPr id="10" name="TextBox 10"/>
            <p:cNvSpPr txBox="1"/>
            <p:nvPr/>
          </p:nvSpPr>
          <p:spPr>
            <a:xfrm>
              <a:off x="0" y="2731793"/>
              <a:ext cx="3499362" cy="12287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Start reading labels</a:t>
              </a:r>
            </a:p>
          </p:txBody>
        </p:sp>
        <p:sp>
          <p:nvSpPr>
            <p:cNvPr id="11" name="TextBox 11"/>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02</a:t>
              </a:r>
            </a:p>
          </p:txBody>
        </p:sp>
      </p:grpSp>
      <p:grpSp>
        <p:nvGrpSpPr>
          <p:cNvPr id="12" name="Group 12"/>
          <p:cNvGrpSpPr/>
          <p:nvPr/>
        </p:nvGrpSpPr>
        <p:grpSpPr>
          <a:xfrm>
            <a:off x="8111658" y="3481906"/>
            <a:ext cx="2624521" cy="5662094"/>
            <a:chOff x="0" y="0"/>
            <a:chExt cx="3499362" cy="7549459"/>
          </a:xfrm>
        </p:grpSpPr>
        <p:sp>
          <p:nvSpPr>
            <p:cNvPr id="13" name="AutoShape 13"/>
            <p:cNvSpPr/>
            <p:nvPr/>
          </p:nvSpPr>
          <p:spPr>
            <a:xfrm rot="-5400000">
              <a:off x="1313662" y="1910409"/>
              <a:ext cx="872037" cy="0"/>
            </a:xfrm>
            <a:prstGeom prst="line">
              <a:avLst/>
            </a:prstGeom>
            <a:ln w="12700" cap="rnd">
              <a:solidFill>
                <a:srgbClr val="000000"/>
              </a:solidFill>
              <a:prstDash val="solid"/>
              <a:headEnd type="none" w="sm" len="sm"/>
              <a:tailEnd type="none" w="sm" len="sm"/>
            </a:ln>
          </p:spPr>
        </p:sp>
        <p:sp>
          <p:nvSpPr>
            <p:cNvPr id="14" name="TextBox 14"/>
            <p:cNvSpPr txBox="1"/>
            <p:nvPr/>
          </p:nvSpPr>
          <p:spPr>
            <a:xfrm>
              <a:off x="0" y="4349059"/>
              <a:ext cx="3499362" cy="32004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Rather than sautéing your veggies and adding dressings, try to roast them and caramelize the natural sugars. </a:t>
              </a:r>
            </a:p>
          </p:txBody>
        </p:sp>
        <p:sp>
          <p:nvSpPr>
            <p:cNvPr id="15" name="TextBox 15"/>
            <p:cNvSpPr txBox="1"/>
            <p:nvPr/>
          </p:nvSpPr>
          <p:spPr>
            <a:xfrm>
              <a:off x="0" y="2731793"/>
              <a:ext cx="3499362" cy="12287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Roast your veggies</a:t>
              </a:r>
            </a:p>
          </p:txBody>
        </p:sp>
        <p:sp>
          <p:nvSpPr>
            <p:cNvPr id="16" name="TextBox 16"/>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03</a:t>
              </a:r>
            </a:p>
          </p:txBody>
        </p:sp>
      </p:grpSp>
      <p:grpSp>
        <p:nvGrpSpPr>
          <p:cNvPr id="17" name="Group 17"/>
          <p:cNvGrpSpPr/>
          <p:nvPr/>
        </p:nvGrpSpPr>
        <p:grpSpPr>
          <a:xfrm>
            <a:off x="11180161" y="3481906"/>
            <a:ext cx="2624521" cy="4519094"/>
            <a:chOff x="0" y="0"/>
            <a:chExt cx="3499362" cy="6025459"/>
          </a:xfrm>
        </p:grpSpPr>
        <p:sp>
          <p:nvSpPr>
            <p:cNvPr id="18" name="AutoShape 18"/>
            <p:cNvSpPr/>
            <p:nvPr/>
          </p:nvSpPr>
          <p:spPr>
            <a:xfrm rot="-5400000">
              <a:off x="1313662" y="1910409"/>
              <a:ext cx="872037" cy="0"/>
            </a:xfrm>
            <a:prstGeom prst="line">
              <a:avLst/>
            </a:prstGeom>
            <a:ln w="12700" cap="rnd">
              <a:solidFill>
                <a:srgbClr val="000000"/>
              </a:solidFill>
              <a:prstDash val="solid"/>
              <a:headEnd type="none" w="sm" len="sm"/>
              <a:tailEnd type="none" w="sm" len="sm"/>
            </a:ln>
          </p:spPr>
        </p:sp>
        <p:sp>
          <p:nvSpPr>
            <p:cNvPr id="19" name="TextBox 19"/>
            <p:cNvSpPr txBox="1"/>
            <p:nvPr/>
          </p:nvSpPr>
          <p:spPr>
            <a:xfrm>
              <a:off x="0" y="3739459"/>
              <a:ext cx="3499362" cy="22860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Buy unsweetened products and add your own sugar to control how much sugar is added </a:t>
              </a:r>
            </a:p>
          </p:txBody>
        </p:sp>
        <p:sp>
          <p:nvSpPr>
            <p:cNvPr id="20" name="TextBox 20"/>
            <p:cNvSpPr txBox="1"/>
            <p:nvPr/>
          </p:nvSpPr>
          <p:spPr>
            <a:xfrm>
              <a:off x="0" y="2731793"/>
              <a:ext cx="3499362" cy="6191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Add your own</a:t>
              </a:r>
            </a:p>
          </p:txBody>
        </p:sp>
        <p:sp>
          <p:nvSpPr>
            <p:cNvPr id="21" name="TextBox 21"/>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04</a:t>
              </a:r>
            </a:p>
          </p:txBody>
        </p:sp>
      </p:grpSp>
      <p:grpSp>
        <p:nvGrpSpPr>
          <p:cNvPr id="22" name="Group 22"/>
          <p:cNvGrpSpPr/>
          <p:nvPr/>
        </p:nvGrpSpPr>
        <p:grpSpPr>
          <a:xfrm>
            <a:off x="14634779" y="3481906"/>
            <a:ext cx="2624521" cy="5319194"/>
            <a:chOff x="0" y="0"/>
            <a:chExt cx="3499362" cy="7092259"/>
          </a:xfrm>
        </p:grpSpPr>
        <p:sp>
          <p:nvSpPr>
            <p:cNvPr id="23" name="AutoShape 23"/>
            <p:cNvSpPr/>
            <p:nvPr/>
          </p:nvSpPr>
          <p:spPr>
            <a:xfrm rot="-5400000">
              <a:off x="1313662" y="1910409"/>
              <a:ext cx="872037" cy="0"/>
            </a:xfrm>
            <a:prstGeom prst="line">
              <a:avLst/>
            </a:prstGeom>
            <a:ln w="12700" cap="rnd">
              <a:solidFill>
                <a:srgbClr val="000000"/>
              </a:solidFill>
              <a:prstDash val="solid"/>
              <a:headEnd type="none" w="sm" len="sm"/>
              <a:tailEnd type="none" w="sm" len="sm"/>
            </a:ln>
          </p:spPr>
        </p:sp>
        <p:sp>
          <p:nvSpPr>
            <p:cNvPr id="24" name="TextBox 24"/>
            <p:cNvSpPr txBox="1"/>
            <p:nvPr/>
          </p:nvSpPr>
          <p:spPr>
            <a:xfrm>
              <a:off x="0" y="4349059"/>
              <a:ext cx="3499362" cy="27432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 Experiment with using less sugar than the recipe suggests. Limiting sugar helps your palate adjust </a:t>
              </a:r>
            </a:p>
          </p:txBody>
        </p:sp>
        <p:sp>
          <p:nvSpPr>
            <p:cNvPr id="25" name="TextBox 25"/>
            <p:cNvSpPr txBox="1"/>
            <p:nvPr/>
          </p:nvSpPr>
          <p:spPr>
            <a:xfrm>
              <a:off x="0" y="2731793"/>
              <a:ext cx="3499362" cy="12287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Rethink recipes</a:t>
              </a:r>
            </a:p>
          </p:txBody>
        </p:sp>
        <p:sp>
          <p:nvSpPr>
            <p:cNvPr id="26" name="TextBox 26"/>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05</a:t>
              </a:r>
            </a:p>
          </p:txBody>
        </p:sp>
      </p:grpSp>
      <p:sp>
        <p:nvSpPr>
          <p:cNvPr id="27" name="AutoShape 27"/>
          <p:cNvSpPr/>
          <p:nvPr/>
        </p:nvSpPr>
        <p:spPr>
          <a:xfrm>
            <a:off x="0" y="0"/>
            <a:ext cx="18288000" cy="3092214"/>
          </a:xfrm>
          <a:prstGeom prst="rect">
            <a:avLst/>
          </a:prstGeom>
          <a:solidFill>
            <a:srgbClr val="F1E568"/>
          </a:solidFill>
        </p:spPr>
      </p:sp>
      <p:sp>
        <p:nvSpPr>
          <p:cNvPr id="28" name="TextBox 28"/>
          <p:cNvSpPr txBox="1"/>
          <p:nvPr/>
        </p:nvSpPr>
        <p:spPr>
          <a:xfrm>
            <a:off x="1935772" y="933450"/>
            <a:ext cx="14416456" cy="1466850"/>
          </a:xfrm>
          <a:prstGeom prst="rect">
            <a:avLst/>
          </a:prstGeom>
        </p:spPr>
        <p:txBody>
          <a:bodyPr lIns="0" tIns="0" rIns="0" bIns="0" rtlCol="0" anchor="t">
            <a:spAutoFit/>
          </a:bodyPr>
          <a:lstStyle/>
          <a:p>
            <a:pPr algn="ctr">
              <a:lnSpc>
                <a:spcPts val="10800"/>
              </a:lnSpc>
            </a:pPr>
            <a:r>
              <a:rPr lang="en-US" sz="9000">
                <a:solidFill>
                  <a:srgbClr val="000000"/>
                </a:solidFill>
                <a:latin typeface="Migra ExtraLight"/>
              </a:rPr>
              <a:t>5 More Ways to Cut Back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01999" y="7055385"/>
            <a:ext cx="21091999" cy="9702319"/>
          </a:xfrm>
          <a:prstGeom prst="rect">
            <a:avLst/>
          </a:prstGeom>
        </p:spPr>
      </p:pic>
      <p:pic>
        <p:nvPicPr>
          <p:cNvPr id="3" name="Picture 3"/>
          <p:cNvPicPr>
            <a:picLocks noChangeAspect="1"/>
          </p:cNvPicPr>
          <p:nvPr/>
        </p:nvPicPr>
        <p:blipFill>
          <a:blip r:embed="rId2"/>
          <a:srcRect/>
          <a:stretch>
            <a:fillRect/>
          </a:stretch>
        </p:blipFill>
        <p:spPr>
          <a:xfrm rot="-10800000">
            <a:off x="-1276211" y="-3071860"/>
            <a:ext cx="21091999" cy="9702319"/>
          </a:xfrm>
          <a:prstGeom prst="rect">
            <a:avLst/>
          </a:prstGeom>
        </p:spPr>
      </p:pic>
      <p:pic>
        <p:nvPicPr>
          <p:cNvPr id="4" name="Picture 4"/>
          <p:cNvPicPr>
            <a:picLocks noChangeAspect="1"/>
          </p:cNvPicPr>
          <p:nvPr/>
        </p:nvPicPr>
        <p:blipFill>
          <a:blip r:embed="rId3"/>
          <a:srcRect/>
          <a:stretch>
            <a:fillRect/>
          </a:stretch>
        </p:blipFill>
        <p:spPr>
          <a:xfrm>
            <a:off x="1901130" y="7826275"/>
            <a:ext cx="2105025" cy="210502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66637" y="7807225"/>
            <a:ext cx="2124075" cy="2124075"/>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24507" y="8164200"/>
            <a:ext cx="2510977" cy="17671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92860" y="7826275"/>
            <a:ext cx="2199053" cy="2199053"/>
          </a:xfrm>
          <a:prstGeom prst="rect">
            <a:avLst/>
          </a:prstGeom>
        </p:spPr>
      </p:pic>
      <p:pic>
        <p:nvPicPr>
          <p:cNvPr id="8" name="Picture 8"/>
          <p:cNvPicPr>
            <a:picLocks noChangeAspect="1"/>
          </p:cNvPicPr>
          <p:nvPr/>
        </p:nvPicPr>
        <p:blipFill>
          <a:blip r:embed="rId10"/>
          <a:srcRect/>
          <a:stretch>
            <a:fillRect/>
          </a:stretch>
        </p:blipFill>
        <p:spPr>
          <a:xfrm>
            <a:off x="5450560" y="150278"/>
            <a:ext cx="7638456" cy="1756845"/>
          </a:xfrm>
          <a:prstGeom prst="rect">
            <a:avLst/>
          </a:prstGeom>
        </p:spPr>
      </p:pic>
      <p:sp>
        <p:nvSpPr>
          <p:cNvPr id="9" name="TextBox 9"/>
          <p:cNvSpPr txBox="1"/>
          <p:nvPr/>
        </p:nvSpPr>
        <p:spPr>
          <a:xfrm>
            <a:off x="5548882" y="1779299"/>
            <a:ext cx="7540134" cy="904807"/>
          </a:xfrm>
          <a:prstGeom prst="rect">
            <a:avLst/>
          </a:prstGeom>
        </p:spPr>
        <p:txBody>
          <a:bodyPr lIns="0" tIns="0" rIns="0" bIns="0" rtlCol="0" anchor="t">
            <a:spAutoFit/>
          </a:bodyPr>
          <a:lstStyle/>
          <a:p>
            <a:pPr algn="ctr">
              <a:lnSpc>
                <a:spcPts val="6594"/>
              </a:lnSpc>
            </a:pPr>
            <a:r>
              <a:rPr lang="en-US" sz="5994">
                <a:solidFill>
                  <a:srgbClr val="000000"/>
                </a:solidFill>
                <a:latin typeface="Migra ExtraLight"/>
              </a:rPr>
              <a:t>WEB RESOURCES</a:t>
            </a:r>
          </a:p>
        </p:txBody>
      </p:sp>
      <p:sp>
        <p:nvSpPr>
          <p:cNvPr id="10" name="TextBox 10"/>
          <p:cNvSpPr txBox="1"/>
          <p:nvPr/>
        </p:nvSpPr>
        <p:spPr>
          <a:xfrm>
            <a:off x="3004542" y="2931756"/>
            <a:ext cx="12679515" cy="466725"/>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DM Sans"/>
                <a:hlinkClick r:id="rId11" tooltip="https://www.webmd.com/diabetes/features/how-sugar-affects-your-body"/>
              </a:rPr>
              <a:t>How Does Too Much Sugar Affect Your Body? (</a:t>
            </a:r>
            <a:r>
              <a:rPr lang="en-US" sz="3000">
                <a:solidFill>
                  <a:srgbClr val="000000"/>
                </a:solidFill>
                <a:latin typeface="DM Sans Bold"/>
                <a:hlinkClick r:id="rId11" tooltip="https://www.webmd.com/diabetes/features/how-sugar-affects-your-body"/>
              </a:rPr>
              <a:t>www.webmd.com</a:t>
            </a:r>
            <a:r>
              <a:rPr lang="en-US" sz="3000">
                <a:solidFill>
                  <a:srgbClr val="000000"/>
                </a:solidFill>
                <a:latin typeface="DM Sans"/>
                <a:hlinkClick r:id="rId11" tooltip="https://www.webmd.com/diabetes/features/how-sugar-affects-your-body"/>
              </a:rPr>
              <a:t>)</a:t>
            </a:r>
          </a:p>
        </p:txBody>
      </p:sp>
      <p:sp>
        <p:nvSpPr>
          <p:cNvPr id="11" name="TextBox 11"/>
          <p:cNvSpPr txBox="1"/>
          <p:nvPr/>
        </p:nvSpPr>
        <p:spPr>
          <a:xfrm>
            <a:off x="2804242" y="3629025"/>
            <a:ext cx="12679515" cy="466725"/>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DM Sans"/>
              </a:rPr>
              <a:t>The Bitter Truth About Too Much Sugar (</a:t>
            </a:r>
            <a:r>
              <a:rPr lang="en-US" sz="3000">
                <a:solidFill>
                  <a:srgbClr val="000000"/>
                </a:solidFill>
                <a:latin typeface="DM Sans Bold"/>
                <a:hlinkClick r:id="rId11" tooltip="https://www.webmd.com/diabetes/features/how-sugar-affects-your-body"/>
              </a:rPr>
              <a:t>www.aarp.org)</a:t>
            </a:r>
          </a:p>
        </p:txBody>
      </p:sp>
      <p:sp>
        <p:nvSpPr>
          <p:cNvPr id="12" name="TextBox 12"/>
          <p:cNvSpPr txBox="1"/>
          <p:nvPr/>
        </p:nvSpPr>
        <p:spPr>
          <a:xfrm>
            <a:off x="2979191" y="4324350"/>
            <a:ext cx="12679515" cy="466725"/>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DM Sans"/>
              </a:rPr>
              <a:t>11 Reasons Why Too Much Sugar is Bad for You </a:t>
            </a:r>
            <a:r>
              <a:rPr lang="en-US" sz="3000">
                <a:solidFill>
                  <a:srgbClr val="000000"/>
                </a:solidFill>
                <a:latin typeface="DM Sans Bold"/>
                <a:hlinkClick r:id="rId11" tooltip="https://www.webmd.com/diabetes/features/how-sugar-affects-your-body"/>
              </a:rPr>
              <a:t> (www.healthline.com)</a:t>
            </a:r>
          </a:p>
        </p:txBody>
      </p:sp>
      <p:sp>
        <p:nvSpPr>
          <p:cNvPr id="13" name="TextBox 13"/>
          <p:cNvSpPr txBox="1"/>
          <p:nvPr/>
        </p:nvSpPr>
        <p:spPr>
          <a:xfrm>
            <a:off x="2804242" y="5038725"/>
            <a:ext cx="12679515" cy="466725"/>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DM Sans"/>
              </a:rPr>
              <a:t>Get the Facts: Added Sugars (</a:t>
            </a:r>
            <a:r>
              <a:rPr lang="en-US" sz="3000">
                <a:solidFill>
                  <a:srgbClr val="000000"/>
                </a:solidFill>
                <a:latin typeface="DM Sans Bold"/>
                <a:hlinkClick r:id="rId11" tooltip="https://www.webmd.com/diabetes/features/how-sugar-affects-your-body"/>
              </a:rPr>
              <a:t>www.cdc.gov)</a:t>
            </a:r>
          </a:p>
        </p:txBody>
      </p:sp>
      <p:sp>
        <p:nvSpPr>
          <p:cNvPr id="14" name="TextBox 14"/>
          <p:cNvSpPr txBox="1"/>
          <p:nvPr/>
        </p:nvSpPr>
        <p:spPr>
          <a:xfrm>
            <a:off x="2804242" y="5734050"/>
            <a:ext cx="12679515" cy="466725"/>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DM Sans"/>
                <a:hlinkClick r:id="rId11" tooltip="https://www.webmd.com/diabetes/features/how-sugar-affects-your-body"/>
              </a:rPr>
              <a:t>How Much Sugar is in Popular Drinks? (</a:t>
            </a:r>
            <a:r>
              <a:rPr lang="en-US" sz="3000">
                <a:solidFill>
                  <a:srgbClr val="000000"/>
                </a:solidFill>
                <a:latin typeface="DM Sans Bold"/>
                <a:hlinkClick r:id="rId11" tooltip="https://www.webmd.com/diabetes/features/how-sugar-affects-your-body"/>
              </a:rPr>
              <a:t>www.thediabetescouncil.com</a:t>
            </a:r>
            <a:r>
              <a:rPr lang="en-US" sz="3000">
                <a:solidFill>
                  <a:srgbClr val="000000"/>
                </a:solidFill>
                <a:latin typeface="DM Sans"/>
                <a:hlinkClick r:id="rId11" tooltip="https://www.webmd.com/diabetes/features/how-sugar-affects-your-body"/>
              </a:rPr>
              <a:t>)</a:t>
            </a:r>
          </a:p>
        </p:txBody>
      </p:sp>
      <p:sp>
        <p:nvSpPr>
          <p:cNvPr id="15" name="TextBox 15"/>
          <p:cNvSpPr txBox="1"/>
          <p:nvPr/>
        </p:nvSpPr>
        <p:spPr>
          <a:xfrm>
            <a:off x="3004542" y="6988710"/>
            <a:ext cx="11343084" cy="580390"/>
          </a:xfrm>
          <a:prstGeom prst="rect">
            <a:avLst/>
          </a:prstGeom>
        </p:spPr>
        <p:txBody>
          <a:bodyPr lIns="0" tIns="0" rIns="0" bIns="0" rtlCol="0" anchor="t">
            <a:spAutoFit/>
          </a:bodyPr>
          <a:lstStyle/>
          <a:p>
            <a:pPr algn="ctr">
              <a:lnSpc>
                <a:spcPts val="4759"/>
              </a:lnSpc>
            </a:pPr>
            <a:r>
              <a:rPr lang="en-US" sz="3399">
                <a:solidFill>
                  <a:srgbClr val="000000"/>
                </a:solidFill>
                <a:latin typeface="Canva Sans 2 Bold"/>
              </a:rPr>
              <a:t>Connect with us on social media at CommonHealthVA</a:t>
            </a:r>
          </a:p>
        </p:txBody>
      </p:sp>
      <p:sp>
        <p:nvSpPr>
          <p:cNvPr id="16" name="TextBox 16"/>
          <p:cNvSpPr txBox="1"/>
          <p:nvPr/>
        </p:nvSpPr>
        <p:spPr>
          <a:xfrm>
            <a:off x="640138" y="6448425"/>
            <a:ext cx="17259300" cy="466725"/>
          </a:xfrm>
          <a:prstGeom prst="rect">
            <a:avLst/>
          </a:prstGeom>
        </p:spPr>
        <p:txBody>
          <a:bodyPr lIns="0" tIns="0" rIns="0" bIns="0" rtlCol="0" anchor="t">
            <a:spAutoFit/>
          </a:bodyPr>
          <a:lstStyle/>
          <a:p>
            <a:pPr algn="ctr">
              <a:lnSpc>
                <a:spcPts val="3600"/>
              </a:lnSpc>
              <a:spcBef>
                <a:spcPct val="0"/>
              </a:spcBef>
            </a:pPr>
            <a:r>
              <a:rPr lang="en-US" sz="3000">
                <a:solidFill>
                  <a:srgbClr val="000000"/>
                </a:solidFill>
                <a:latin typeface="DM Sans"/>
              </a:rPr>
              <a:t>Virginia Foundation for Healthy Youth </a:t>
            </a:r>
            <a:r>
              <a:rPr lang="en-US" sz="3000">
                <a:solidFill>
                  <a:srgbClr val="000000"/>
                </a:solidFill>
                <a:latin typeface="DM Sans"/>
                <a:hlinkClick r:id="rId11" tooltip="https://www.webmd.com/diabetes/features/how-sugar-affects-your-body"/>
              </a:rPr>
              <a:t> </a:t>
            </a:r>
            <a:r>
              <a:rPr lang="en-US" sz="3000">
                <a:solidFill>
                  <a:srgbClr val="000000"/>
                </a:solidFill>
                <a:latin typeface="DM Sans"/>
              </a:rPr>
              <a:t>Rev Your Bev </a:t>
            </a:r>
            <a:r>
              <a:rPr lang="en-US" sz="3000">
                <a:solidFill>
                  <a:srgbClr val="000000"/>
                </a:solidFill>
                <a:latin typeface="DM Sans"/>
                <a:hlinkClick r:id="rId11" tooltip="https://www.webmd.com/diabetes/features/how-sugar-affects-your-body"/>
              </a:rPr>
              <a:t>(</a:t>
            </a:r>
            <a:r>
              <a:rPr lang="en-US" sz="3000">
                <a:solidFill>
                  <a:srgbClr val="000000"/>
                </a:solidFill>
                <a:latin typeface="DM Sans Bold"/>
              </a:rPr>
              <a:t>www.</a:t>
            </a:r>
            <a:r>
              <a:rPr lang="en-US" sz="3000">
                <a:solidFill>
                  <a:srgbClr val="000000"/>
                </a:solidFill>
                <a:latin typeface="DM Sans Bold"/>
                <a:hlinkClick r:id="rId11" tooltip="https://www.webmd.com/diabetes/features/how-sugar-affects-your-body"/>
              </a:rPr>
              <a:t>revyourbev.com</a:t>
            </a:r>
            <a:r>
              <a:rPr lang="en-US" sz="3000">
                <a:solidFill>
                  <a:srgbClr val="000000"/>
                </a:solidFill>
                <a:latin typeface="DM Sans"/>
                <a:hlinkClick r:id="rId11" tooltip="https://www.webmd.com/diabetes/features/how-sugar-affects-your-body"/>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800000">
            <a:off x="-4231749" y="-1802730"/>
            <a:ext cx="13744670" cy="6322548"/>
          </a:xfrm>
          <a:prstGeom prst="rect">
            <a:avLst/>
          </a:prstGeom>
        </p:spPr>
      </p:pic>
      <p:grpSp>
        <p:nvGrpSpPr>
          <p:cNvPr id="3" name="Group 3"/>
          <p:cNvGrpSpPr>
            <a:grpSpLocks noChangeAspect="1"/>
          </p:cNvGrpSpPr>
          <p:nvPr/>
        </p:nvGrpSpPr>
        <p:grpSpPr>
          <a:xfrm>
            <a:off x="7663920" y="1767820"/>
            <a:ext cx="2960161" cy="2960149"/>
            <a:chOff x="0" y="0"/>
            <a:chExt cx="6350000" cy="6349975"/>
          </a:xfrm>
        </p:grpSpPr>
        <p:sp>
          <p:nvSpPr>
            <p:cNvPr id="4" name="Freeform 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43676" r="-43676"/>
              </a:stretch>
            </a:blipFill>
          </p:spPr>
        </p:sp>
      </p:grpSp>
      <p:pic>
        <p:nvPicPr>
          <p:cNvPr id="5" name="Picture 5"/>
          <p:cNvPicPr>
            <a:picLocks noChangeAspect="1"/>
          </p:cNvPicPr>
          <p:nvPr/>
        </p:nvPicPr>
        <p:blipFill>
          <a:blip r:embed="rId3"/>
          <a:srcRect/>
          <a:stretch>
            <a:fillRect/>
          </a:stretch>
        </p:blipFill>
        <p:spPr>
          <a:xfrm>
            <a:off x="8393812" y="6261363"/>
            <a:ext cx="13744670" cy="6322548"/>
          </a:xfrm>
          <a:prstGeom prst="rect">
            <a:avLst/>
          </a:prstGeom>
        </p:spPr>
      </p:pic>
      <p:sp>
        <p:nvSpPr>
          <p:cNvPr id="6" name="TextBox 6"/>
          <p:cNvSpPr txBox="1"/>
          <p:nvPr/>
        </p:nvSpPr>
        <p:spPr>
          <a:xfrm>
            <a:off x="1935772" y="247650"/>
            <a:ext cx="14416456" cy="1466850"/>
          </a:xfrm>
          <a:prstGeom prst="rect">
            <a:avLst/>
          </a:prstGeom>
        </p:spPr>
        <p:txBody>
          <a:bodyPr lIns="0" tIns="0" rIns="0" bIns="0" rtlCol="0" anchor="t">
            <a:spAutoFit/>
          </a:bodyPr>
          <a:lstStyle/>
          <a:p>
            <a:pPr algn="ctr">
              <a:lnSpc>
                <a:spcPts val="10800"/>
              </a:lnSpc>
            </a:pPr>
            <a:r>
              <a:rPr lang="en-US" sz="9000">
                <a:solidFill>
                  <a:srgbClr val="000000"/>
                </a:solidFill>
                <a:latin typeface="Migra ExtraLight"/>
              </a:rPr>
              <a:t>Let's Clear Up Confusion</a:t>
            </a:r>
          </a:p>
        </p:txBody>
      </p:sp>
      <p:grpSp>
        <p:nvGrpSpPr>
          <p:cNvPr id="7" name="Group 7"/>
          <p:cNvGrpSpPr>
            <a:grpSpLocks noChangeAspect="1"/>
          </p:cNvGrpSpPr>
          <p:nvPr/>
        </p:nvGrpSpPr>
        <p:grpSpPr>
          <a:xfrm>
            <a:off x="5433651" y="2683711"/>
            <a:ext cx="2960161" cy="2960149"/>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25046" r="-25046"/>
              </a:stretch>
            </a:blipFill>
          </p:spPr>
        </p:sp>
      </p:grpSp>
      <p:grpSp>
        <p:nvGrpSpPr>
          <p:cNvPr id="9" name="Group 9"/>
          <p:cNvGrpSpPr>
            <a:grpSpLocks noChangeAspect="1"/>
          </p:cNvGrpSpPr>
          <p:nvPr/>
        </p:nvGrpSpPr>
        <p:grpSpPr>
          <a:xfrm>
            <a:off x="10166064" y="2507857"/>
            <a:ext cx="2960161" cy="2960149"/>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t="-16666" b="-16666"/>
              </a:stretch>
            </a:blipFill>
          </p:spPr>
        </p:sp>
      </p:grpSp>
      <p:sp>
        <p:nvSpPr>
          <p:cNvPr id="11" name="TextBox 11"/>
          <p:cNvSpPr txBox="1"/>
          <p:nvPr/>
        </p:nvSpPr>
        <p:spPr>
          <a:xfrm>
            <a:off x="543747" y="5691505"/>
            <a:ext cx="17200506" cy="4595495"/>
          </a:xfrm>
          <a:prstGeom prst="rect">
            <a:avLst/>
          </a:prstGeom>
        </p:spPr>
        <p:txBody>
          <a:bodyPr lIns="0" tIns="0" rIns="0" bIns="0" rtlCol="0" anchor="t">
            <a:spAutoFit/>
          </a:bodyPr>
          <a:lstStyle/>
          <a:p>
            <a:pPr>
              <a:lnSpc>
                <a:spcPts val="5880"/>
              </a:lnSpc>
            </a:pPr>
            <a:r>
              <a:rPr lang="en-US" sz="4200">
                <a:solidFill>
                  <a:srgbClr val="000000"/>
                </a:solidFill>
                <a:latin typeface="Canva Sans 1"/>
              </a:rPr>
              <a:t>Sugary drinks, candy, baked goods, and sweetened dairy products are sources of added sugar, but so are breads, tomato sauce, and energy bars. Look for ingredients like corn syrup, agave nectar, palm sugar, cane juice, or sucrose. </a:t>
            </a:r>
          </a:p>
          <a:p>
            <a:pPr algn="ctr">
              <a:lnSpc>
                <a:spcPts val="5880"/>
              </a:lnSpc>
            </a:pPr>
            <a:r>
              <a:rPr lang="en-US" sz="4200">
                <a:solidFill>
                  <a:srgbClr val="000000"/>
                </a:solidFill>
                <a:latin typeface="Canva Sans 1"/>
              </a:rPr>
              <a:t>No matter what it’s called, </a:t>
            </a:r>
            <a:r>
              <a:rPr lang="en-US" sz="4200">
                <a:solidFill>
                  <a:srgbClr val="000000"/>
                </a:solidFill>
                <a:latin typeface="Canva Sans 1 Bold"/>
              </a:rPr>
              <a:t>sugar is sugar</a:t>
            </a:r>
            <a:r>
              <a:rPr lang="en-US" sz="4200">
                <a:solidFill>
                  <a:srgbClr val="000000"/>
                </a:solidFill>
                <a:latin typeface="Canva Sans 1"/>
              </a:rPr>
              <a:t>.</a:t>
            </a:r>
          </a:p>
          <a:p>
            <a:pPr algn="ctr">
              <a:lnSpc>
                <a:spcPts val="7279"/>
              </a:lnSpc>
            </a:pPr>
            <a:endParaRPr lang="en-US" sz="4200">
              <a:solidFill>
                <a:srgbClr val="000000"/>
              </a:solidFill>
              <a:latin typeface="Canva Sans 1"/>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401999" y="7055385"/>
            <a:ext cx="21091999" cy="9702319"/>
          </a:xfrm>
          <a:prstGeom prst="rect">
            <a:avLst/>
          </a:prstGeom>
        </p:spPr>
      </p:pic>
      <p:sp>
        <p:nvSpPr>
          <p:cNvPr id="3" name="TextBox 3"/>
          <p:cNvSpPr txBox="1"/>
          <p:nvPr/>
        </p:nvSpPr>
        <p:spPr>
          <a:xfrm>
            <a:off x="352985" y="617164"/>
            <a:ext cx="17935015" cy="9420106"/>
          </a:xfrm>
          <a:prstGeom prst="rect">
            <a:avLst/>
          </a:prstGeom>
        </p:spPr>
        <p:txBody>
          <a:bodyPr lIns="0" tIns="0" rIns="0" bIns="0" rtlCol="0" anchor="t">
            <a:spAutoFit/>
          </a:bodyPr>
          <a:lstStyle/>
          <a:p>
            <a:pPr algn="ctr">
              <a:lnSpc>
                <a:spcPts val="3198"/>
              </a:lnSpc>
            </a:pPr>
            <a:r>
              <a:rPr lang="en-US" sz="5712">
                <a:solidFill>
                  <a:srgbClr val="000000"/>
                </a:solidFill>
                <a:latin typeface="Migra ExtraLight Bold"/>
              </a:rPr>
              <a:t>Other Names for Added Sugar</a:t>
            </a:r>
          </a:p>
          <a:p>
            <a:pPr>
              <a:lnSpc>
                <a:spcPts val="4284"/>
              </a:lnSpc>
              <a:spcBef>
                <a:spcPct val="0"/>
              </a:spcBef>
            </a:pPr>
            <a:endParaRPr lang="en-US" sz="5712">
              <a:solidFill>
                <a:srgbClr val="000000"/>
              </a:solidFill>
              <a:latin typeface="Migra ExtraLight Bold"/>
            </a:endParaRPr>
          </a:p>
          <a:p>
            <a:pPr>
              <a:lnSpc>
                <a:spcPts val="4896"/>
              </a:lnSpc>
              <a:spcBef>
                <a:spcPct val="0"/>
              </a:spcBef>
            </a:pPr>
            <a:r>
              <a:rPr lang="en-US" sz="4080">
                <a:solidFill>
                  <a:srgbClr val="000000"/>
                </a:solidFill>
                <a:latin typeface="DM Sans Bold"/>
              </a:rPr>
              <a:t>According to the FDA, added sugars include sugars that are added during the processing of foods, foods packaged as sweeteners, sugars from syrups and honey, and sugars from concentrated fruit or vegetable juices. Added sugars do not include naturally occurring sugars that are found in milk, fruits, and vegetables.  If these appear in the ingredients list of your favorite beverage, you are drinking a sugar-sweetened beverage.</a:t>
            </a:r>
          </a:p>
          <a:p>
            <a:pPr>
              <a:lnSpc>
                <a:spcPts val="4284"/>
              </a:lnSpc>
              <a:spcBef>
                <a:spcPct val="0"/>
              </a:spcBef>
            </a:pPr>
            <a:r>
              <a:rPr lang="en-US" sz="3570">
                <a:solidFill>
                  <a:srgbClr val="000000"/>
                </a:solidFill>
                <a:latin typeface="DM Sans Bold"/>
              </a:rPr>
              <a:t>                          Cane juice                                       Corn syrup</a:t>
            </a:r>
          </a:p>
          <a:p>
            <a:pPr>
              <a:lnSpc>
                <a:spcPts val="4284"/>
              </a:lnSpc>
              <a:spcBef>
                <a:spcPct val="0"/>
              </a:spcBef>
            </a:pPr>
            <a:r>
              <a:rPr lang="en-US" sz="3570">
                <a:solidFill>
                  <a:srgbClr val="000000"/>
                </a:solidFill>
                <a:latin typeface="DM Sans Bold"/>
              </a:rPr>
              <a:t>                          Dextrose                                          Fructose</a:t>
            </a:r>
          </a:p>
          <a:p>
            <a:pPr>
              <a:lnSpc>
                <a:spcPts val="4284"/>
              </a:lnSpc>
              <a:spcBef>
                <a:spcPct val="0"/>
              </a:spcBef>
            </a:pPr>
            <a:r>
              <a:rPr lang="en-US" sz="3570">
                <a:solidFill>
                  <a:srgbClr val="000000"/>
                </a:solidFill>
                <a:latin typeface="DM Sans Bold"/>
              </a:rPr>
              <a:t>                          Fruit juice concentrates            Fruit nectars (such as agave  nectar)</a:t>
            </a:r>
          </a:p>
          <a:p>
            <a:pPr>
              <a:lnSpc>
                <a:spcPts val="4284"/>
              </a:lnSpc>
              <a:spcBef>
                <a:spcPct val="0"/>
              </a:spcBef>
            </a:pPr>
            <a:r>
              <a:rPr lang="en-US" sz="3570">
                <a:solidFill>
                  <a:srgbClr val="000000"/>
                </a:solidFill>
                <a:latin typeface="DM Sans Bold"/>
              </a:rPr>
              <a:t>                          Glucose                                            High fructose corn syrup</a:t>
            </a:r>
          </a:p>
          <a:p>
            <a:pPr>
              <a:lnSpc>
                <a:spcPts val="4284"/>
              </a:lnSpc>
              <a:spcBef>
                <a:spcPct val="0"/>
              </a:spcBef>
            </a:pPr>
            <a:r>
              <a:rPr lang="en-US" sz="3570">
                <a:solidFill>
                  <a:srgbClr val="000000"/>
                </a:solidFill>
                <a:latin typeface="DM Sans Bold"/>
              </a:rPr>
              <a:t>                          Honey                                               Malt syrup</a:t>
            </a:r>
          </a:p>
          <a:p>
            <a:pPr>
              <a:lnSpc>
                <a:spcPts val="4284"/>
              </a:lnSpc>
              <a:spcBef>
                <a:spcPct val="0"/>
              </a:spcBef>
            </a:pPr>
            <a:r>
              <a:rPr lang="en-US" sz="3570">
                <a:solidFill>
                  <a:srgbClr val="000000"/>
                </a:solidFill>
                <a:latin typeface="DM Sans Bold"/>
              </a:rPr>
              <a:t>                          Maple syrup and syrup              Molasses</a:t>
            </a:r>
          </a:p>
          <a:p>
            <a:pPr>
              <a:lnSpc>
                <a:spcPts val="4284"/>
              </a:lnSpc>
              <a:spcBef>
                <a:spcPct val="0"/>
              </a:spcBef>
            </a:pPr>
            <a:r>
              <a:rPr lang="en-US" sz="3570">
                <a:solidFill>
                  <a:srgbClr val="000000"/>
                </a:solidFill>
                <a:latin typeface="DM Sans Bold"/>
              </a:rPr>
              <a:t>                          Raw sugar                                        Sugar</a:t>
            </a:r>
          </a:p>
          <a:p>
            <a:pPr>
              <a:lnSpc>
                <a:spcPts val="4284"/>
              </a:lnSpc>
              <a:spcBef>
                <a:spcPct val="0"/>
              </a:spcBef>
            </a:pPr>
            <a:r>
              <a:rPr lang="en-US" sz="3570">
                <a:solidFill>
                  <a:srgbClr val="000000"/>
                </a:solidFill>
                <a:latin typeface="DM Sans Bold"/>
              </a:rPr>
              <a:t>                          Sucrose                                            Sugar cane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3991528">
            <a:off x="964678" y="819541"/>
            <a:ext cx="2983641" cy="2815812"/>
          </a:xfrm>
          <a:prstGeom prst="rect">
            <a:avLst/>
          </a:prstGeom>
        </p:spPr>
      </p:pic>
      <p:pic>
        <p:nvPicPr>
          <p:cNvPr id="3" name="Picture 3"/>
          <p:cNvPicPr>
            <a:picLocks noChangeAspect="1"/>
          </p:cNvPicPr>
          <p:nvPr/>
        </p:nvPicPr>
        <p:blipFill>
          <a:blip r:embed="rId4"/>
          <a:srcRect/>
          <a:stretch>
            <a:fillRect/>
          </a:stretch>
        </p:blipFill>
        <p:spPr>
          <a:xfrm rot="-4873442">
            <a:off x="16848102" y="2104221"/>
            <a:ext cx="3657098" cy="4473514"/>
          </a:xfrm>
          <a:prstGeom prst="rect">
            <a:avLst/>
          </a:prstGeom>
        </p:spPr>
      </p:pic>
      <p:sp>
        <p:nvSpPr>
          <p:cNvPr id="4" name="TextBox 4"/>
          <p:cNvSpPr txBox="1"/>
          <p:nvPr/>
        </p:nvSpPr>
        <p:spPr>
          <a:xfrm>
            <a:off x="4056877" y="464603"/>
            <a:ext cx="12855918" cy="2114550"/>
          </a:xfrm>
          <a:prstGeom prst="rect">
            <a:avLst/>
          </a:prstGeom>
        </p:spPr>
        <p:txBody>
          <a:bodyPr lIns="0" tIns="0" rIns="0" bIns="0" rtlCol="0" anchor="t">
            <a:spAutoFit/>
          </a:bodyPr>
          <a:lstStyle/>
          <a:p>
            <a:pPr algn="ctr">
              <a:lnSpc>
                <a:spcPts val="8159"/>
              </a:lnSpc>
            </a:pPr>
            <a:r>
              <a:rPr lang="en-US" sz="6799">
                <a:solidFill>
                  <a:srgbClr val="000000"/>
                </a:solidFill>
                <a:latin typeface="Migra ExtraLight"/>
              </a:rPr>
              <a:t>How Did Sugar Consumption Get So Out of Control</a:t>
            </a:r>
          </a:p>
        </p:txBody>
      </p:sp>
      <p:grpSp>
        <p:nvGrpSpPr>
          <p:cNvPr id="5" name="Group 5"/>
          <p:cNvGrpSpPr/>
          <p:nvPr/>
        </p:nvGrpSpPr>
        <p:grpSpPr>
          <a:xfrm>
            <a:off x="1139567" y="3122078"/>
            <a:ext cx="2624521" cy="4042844"/>
            <a:chOff x="0" y="0"/>
            <a:chExt cx="3499362" cy="5390459"/>
          </a:xfrm>
        </p:grpSpPr>
        <p:sp>
          <p:nvSpPr>
            <p:cNvPr id="6" name="AutoShape 6"/>
            <p:cNvSpPr/>
            <p:nvPr/>
          </p:nvSpPr>
          <p:spPr>
            <a:xfrm rot="-5400000">
              <a:off x="1313662" y="2037409"/>
              <a:ext cx="872037" cy="0"/>
            </a:xfrm>
            <a:prstGeom prst="line">
              <a:avLst/>
            </a:prstGeom>
            <a:ln w="12700" cap="rnd">
              <a:solidFill>
                <a:srgbClr val="000000"/>
              </a:solidFill>
              <a:prstDash val="solid"/>
              <a:headEnd type="none" w="sm" len="sm"/>
              <a:tailEnd type="none" w="sm" len="sm"/>
            </a:ln>
          </p:spPr>
        </p:sp>
        <p:sp>
          <p:nvSpPr>
            <p:cNvPr id="7" name="TextBox 7"/>
            <p:cNvSpPr txBox="1"/>
            <p:nvPr/>
          </p:nvSpPr>
          <p:spPr>
            <a:xfrm>
              <a:off x="0" y="4476059"/>
              <a:ext cx="3499362" cy="9144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Sugar was not present.</a:t>
              </a:r>
            </a:p>
          </p:txBody>
        </p:sp>
        <p:sp>
          <p:nvSpPr>
            <p:cNvPr id="8" name="TextBox 8"/>
            <p:cNvSpPr txBox="1"/>
            <p:nvPr/>
          </p:nvSpPr>
          <p:spPr>
            <a:xfrm>
              <a:off x="0" y="2858793"/>
              <a:ext cx="3499362" cy="12287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Beginning of mankind</a:t>
              </a:r>
            </a:p>
          </p:txBody>
        </p:sp>
        <p:sp>
          <p:nvSpPr>
            <p:cNvPr id="9" name="TextBox 9"/>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01</a:t>
              </a:r>
            </a:p>
          </p:txBody>
        </p:sp>
      </p:grpSp>
      <p:grpSp>
        <p:nvGrpSpPr>
          <p:cNvPr id="10" name="Group 10"/>
          <p:cNvGrpSpPr/>
          <p:nvPr/>
        </p:nvGrpSpPr>
        <p:grpSpPr>
          <a:xfrm>
            <a:off x="4483318" y="3122078"/>
            <a:ext cx="2624521" cy="3585644"/>
            <a:chOff x="0" y="0"/>
            <a:chExt cx="3499362" cy="4780859"/>
          </a:xfrm>
        </p:grpSpPr>
        <p:sp>
          <p:nvSpPr>
            <p:cNvPr id="11" name="AutoShape 11"/>
            <p:cNvSpPr/>
            <p:nvPr/>
          </p:nvSpPr>
          <p:spPr>
            <a:xfrm rot="-5400000">
              <a:off x="1313662" y="2037409"/>
              <a:ext cx="872037" cy="0"/>
            </a:xfrm>
            <a:prstGeom prst="line">
              <a:avLst/>
            </a:prstGeom>
            <a:ln w="12700" cap="rnd">
              <a:solidFill>
                <a:srgbClr val="000000"/>
              </a:solidFill>
              <a:prstDash val="solid"/>
              <a:headEnd type="none" w="sm" len="sm"/>
              <a:tailEnd type="none" w="sm" len="sm"/>
            </a:ln>
          </p:spPr>
        </p:sp>
        <p:sp>
          <p:nvSpPr>
            <p:cNvPr id="12" name="TextBox 12"/>
            <p:cNvSpPr txBox="1"/>
            <p:nvPr/>
          </p:nvSpPr>
          <p:spPr>
            <a:xfrm>
              <a:off x="0" y="3866459"/>
              <a:ext cx="3499362" cy="9144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Sugar industry took off.</a:t>
              </a:r>
            </a:p>
          </p:txBody>
        </p:sp>
        <p:sp>
          <p:nvSpPr>
            <p:cNvPr id="13" name="TextBox 13"/>
            <p:cNvSpPr txBox="1"/>
            <p:nvPr/>
          </p:nvSpPr>
          <p:spPr>
            <a:xfrm>
              <a:off x="0" y="2858793"/>
              <a:ext cx="3499362" cy="6191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1647</a:t>
              </a:r>
            </a:p>
          </p:txBody>
        </p:sp>
        <p:sp>
          <p:nvSpPr>
            <p:cNvPr id="14" name="TextBox 14"/>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02</a:t>
              </a:r>
            </a:p>
          </p:txBody>
        </p:sp>
      </p:grpSp>
      <p:grpSp>
        <p:nvGrpSpPr>
          <p:cNvPr id="15" name="Group 15"/>
          <p:cNvGrpSpPr/>
          <p:nvPr/>
        </p:nvGrpSpPr>
        <p:grpSpPr>
          <a:xfrm>
            <a:off x="7831739" y="3122078"/>
            <a:ext cx="2624521" cy="4271444"/>
            <a:chOff x="0" y="0"/>
            <a:chExt cx="3499362" cy="5695259"/>
          </a:xfrm>
        </p:grpSpPr>
        <p:sp>
          <p:nvSpPr>
            <p:cNvPr id="16" name="AutoShape 16"/>
            <p:cNvSpPr/>
            <p:nvPr/>
          </p:nvSpPr>
          <p:spPr>
            <a:xfrm rot="-5400000">
              <a:off x="1313662" y="2037409"/>
              <a:ext cx="872037" cy="0"/>
            </a:xfrm>
            <a:prstGeom prst="line">
              <a:avLst/>
            </a:prstGeom>
            <a:ln w="12700" cap="rnd">
              <a:solidFill>
                <a:srgbClr val="000000"/>
              </a:solidFill>
              <a:prstDash val="solid"/>
              <a:headEnd type="none" w="sm" len="sm"/>
              <a:tailEnd type="none" w="sm" len="sm"/>
            </a:ln>
          </p:spPr>
        </p:sp>
        <p:sp>
          <p:nvSpPr>
            <p:cNvPr id="17" name="TextBox 17"/>
            <p:cNvSpPr txBox="1"/>
            <p:nvPr/>
          </p:nvSpPr>
          <p:spPr>
            <a:xfrm>
              <a:off x="0" y="3866459"/>
              <a:ext cx="3499362" cy="18288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Average sugar consumption is about 4 pounds per year</a:t>
              </a:r>
            </a:p>
          </p:txBody>
        </p:sp>
        <p:sp>
          <p:nvSpPr>
            <p:cNvPr id="18" name="TextBox 18"/>
            <p:cNvSpPr txBox="1"/>
            <p:nvPr/>
          </p:nvSpPr>
          <p:spPr>
            <a:xfrm>
              <a:off x="0" y="2858793"/>
              <a:ext cx="3499362" cy="6191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1700</a:t>
              </a:r>
            </a:p>
          </p:txBody>
        </p:sp>
        <p:sp>
          <p:nvSpPr>
            <p:cNvPr id="19" name="TextBox 19"/>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03</a:t>
              </a:r>
            </a:p>
          </p:txBody>
        </p:sp>
      </p:grpSp>
      <p:grpSp>
        <p:nvGrpSpPr>
          <p:cNvPr id="20" name="Group 20"/>
          <p:cNvGrpSpPr/>
          <p:nvPr/>
        </p:nvGrpSpPr>
        <p:grpSpPr>
          <a:xfrm>
            <a:off x="11180161" y="3122078"/>
            <a:ext cx="2624521" cy="3928544"/>
            <a:chOff x="0" y="0"/>
            <a:chExt cx="3499362" cy="5238059"/>
          </a:xfrm>
        </p:grpSpPr>
        <p:sp>
          <p:nvSpPr>
            <p:cNvPr id="21" name="AutoShape 21"/>
            <p:cNvSpPr/>
            <p:nvPr/>
          </p:nvSpPr>
          <p:spPr>
            <a:xfrm rot="-5400000">
              <a:off x="1313662" y="2037409"/>
              <a:ext cx="872037" cy="0"/>
            </a:xfrm>
            <a:prstGeom prst="line">
              <a:avLst/>
            </a:prstGeom>
            <a:ln w="12700" cap="rnd">
              <a:solidFill>
                <a:srgbClr val="000000"/>
              </a:solidFill>
              <a:prstDash val="solid"/>
              <a:headEnd type="none" w="sm" len="sm"/>
              <a:tailEnd type="none" w="sm" len="sm"/>
            </a:ln>
          </p:spPr>
        </p:sp>
        <p:sp>
          <p:nvSpPr>
            <p:cNvPr id="22" name="TextBox 22"/>
            <p:cNvSpPr txBox="1"/>
            <p:nvPr/>
          </p:nvSpPr>
          <p:spPr>
            <a:xfrm>
              <a:off x="0" y="3866459"/>
              <a:ext cx="3499362" cy="13716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Consumption rose to 18 pounds per year</a:t>
              </a:r>
            </a:p>
          </p:txBody>
        </p:sp>
        <p:sp>
          <p:nvSpPr>
            <p:cNvPr id="23" name="TextBox 23"/>
            <p:cNvSpPr txBox="1"/>
            <p:nvPr/>
          </p:nvSpPr>
          <p:spPr>
            <a:xfrm>
              <a:off x="0" y="2858793"/>
              <a:ext cx="3499362" cy="6191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1800</a:t>
              </a:r>
            </a:p>
          </p:txBody>
        </p:sp>
        <p:sp>
          <p:nvSpPr>
            <p:cNvPr id="24" name="TextBox 24"/>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04</a:t>
              </a:r>
            </a:p>
          </p:txBody>
        </p:sp>
      </p:grpSp>
      <p:grpSp>
        <p:nvGrpSpPr>
          <p:cNvPr id="25" name="Group 25"/>
          <p:cNvGrpSpPr/>
          <p:nvPr/>
        </p:nvGrpSpPr>
        <p:grpSpPr>
          <a:xfrm>
            <a:off x="14528582" y="3122078"/>
            <a:ext cx="2624521" cy="3928544"/>
            <a:chOff x="0" y="0"/>
            <a:chExt cx="3499362" cy="5238059"/>
          </a:xfrm>
        </p:grpSpPr>
        <p:sp>
          <p:nvSpPr>
            <p:cNvPr id="26" name="AutoShape 26"/>
            <p:cNvSpPr/>
            <p:nvPr/>
          </p:nvSpPr>
          <p:spPr>
            <a:xfrm rot="-5400000">
              <a:off x="1313662" y="2037409"/>
              <a:ext cx="872037" cy="0"/>
            </a:xfrm>
            <a:prstGeom prst="line">
              <a:avLst/>
            </a:prstGeom>
            <a:ln w="12700" cap="rnd">
              <a:solidFill>
                <a:srgbClr val="000000"/>
              </a:solidFill>
              <a:prstDash val="solid"/>
              <a:headEnd type="none" w="sm" len="sm"/>
              <a:tailEnd type="none" w="sm" len="sm"/>
            </a:ln>
          </p:spPr>
        </p:sp>
        <p:sp>
          <p:nvSpPr>
            <p:cNvPr id="27" name="TextBox 27"/>
            <p:cNvSpPr txBox="1"/>
            <p:nvPr/>
          </p:nvSpPr>
          <p:spPr>
            <a:xfrm>
              <a:off x="0" y="3866459"/>
              <a:ext cx="3499362" cy="1371600"/>
            </a:xfrm>
            <a:prstGeom prst="rect">
              <a:avLst/>
            </a:prstGeom>
          </p:spPr>
          <p:txBody>
            <a:bodyPr lIns="0" tIns="0" rIns="0" bIns="0" rtlCol="0" anchor="t">
              <a:spAutoFit/>
            </a:bodyPr>
            <a:lstStyle/>
            <a:p>
              <a:pPr algn="ctr">
                <a:lnSpc>
                  <a:spcPts val="2760"/>
                </a:lnSpc>
              </a:pPr>
              <a:r>
                <a:rPr lang="en-US" sz="2300">
                  <a:solidFill>
                    <a:srgbClr val="000000"/>
                  </a:solidFill>
                  <a:latin typeface="DM Sans"/>
                </a:rPr>
                <a:t> Average American consumption is 60  pounds per year</a:t>
              </a:r>
            </a:p>
          </p:txBody>
        </p:sp>
        <p:sp>
          <p:nvSpPr>
            <p:cNvPr id="28" name="TextBox 28"/>
            <p:cNvSpPr txBox="1"/>
            <p:nvPr/>
          </p:nvSpPr>
          <p:spPr>
            <a:xfrm>
              <a:off x="0" y="2858793"/>
              <a:ext cx="3499362" cy="6191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1900</a:t>
              </a:r>
            </a:p>
          </p:txBody>
        </p:sp>
        <p:sp>
          <p:nvSpPr>
            <p:cNvPr id="29" name="TextBox 29"/>
            <p:cNvSpPr txBox="1"/>
            <p:nvPr/>
          </p:nvSpPr>
          <p:spPr>
            <a:xfrm>
              <a:off x="0" y="-66675"/>
              <a:ext cx="3499362" cy="1285875"/>
            </a:xfrm>
            <a:prstGeom prst="rect">
              <a:avLst/>
            </a:prstGeom>
          </p:spPr>
          <p:txBody>
            <a:bodyPr lIns="0" tIns="0" rIns="0" bIns="0" rtlCol="0" anchor="t">
              <a:spAutoFit/>
            </a:bodyPr>
            <a:lstStyle/>
            <a:p>
              <a:pPr algn="ctr">
                <a:lnSpc>
                  <a:spcPts val="7200"/>
                </a:lnSpc>
              </a:pPr>
              <a:r>
                <a:rPr lang="en-US" sz="6000">
                  <a:solidFill>
                    <a:srgbClr val="000000"/>
                  </a:solidFill>
                  <a:latin typeface="Migra ExtraLight Bold"/>
                </a:rPr>
                <a:t>05</a:t>
              </a:r>
            </a:p>
          </p:txBody>
        </p:sp>
      </p:grpSp>
      <p:sp>
        <p:nvSpPr>
          <p:cNvPr id="30" name="TextBox 30"/>
          <p:cNvSpPr txBox="1"/>
          <p:nvPr/>
        </p:nvSpPr>
        <p:spPr>
          <a:xfrm>
            <a:off x="158411" y="7860247"/>
            <a:ext cx="17971179" cy="1455519"/>
          </a:xfrm>
          <a:prstGeom prst="rect">
            <a:avLst/>
          </a:prstGeom>
        </p:spPr>
        <p:txBody>
          <a:bodyPr lIns="0" tIns="0" rIns="0" bIns="0" rtlCol="0" anchor="t">
            <a:spAutoFit/>
          </a:bodyPr>
          <a:lstStyle/>
          <a:p>
            <a:pPr algn="ctr">
              <a:lnSpc>
                <a:spcPts val="5874"/>
              </a:lnSpc>
            </a:pPr>
            <a:r>
              <a:rPr lang="en-US" sz="4196">
                <a:solidFill>
                  <a:srgbClr val="000000"/>
                </a:solidFill>
                <a:latin typeface="Canva Sans 1"/>
              </a:rPr>
              <a:t>Today, the average American consumes 150 -170 pounds of refined sugar per year. 30 pounds would be the average recommended level.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5400000">
            <a:off x="11528545" y="2299100"/>
            <a:ext cx="12366958" cy="5688801"/>
          </a:xfrm>
          <a:prstGeom prst="rect">
            <a:avLst/>
          </a:prstGeom>
        </p:spPr>
      </p:pic>
      <p:pic>
        <p:nvPicPr>
          <p:cNvPr id="3" name="Picture 3"/>
          <p:cNvPicPr>
            <a:picLocks noChangeAspect="1"/>
          </p:cNvPicPr>
          <p:nvPr/>
        </p:nvPicPr>
        <p:blipFill>
          <a:blip r:embed="rId3"/>
          <a:srcRect/>
          <a:stretch>
            <a:fillRect/>
          </a:stretch>
        </p:blipFill>
        <p:spPr>
          <a:xfrm rot="5400000">
            <a:off x="-5607503" y="2299100"/>
            <a:ext cx="12366958" cy="5688801"/>
          </a:xfrm>
          <a:prstGeom prst="rect">
            <a:avLst/>
          </a:prstGeom>
        </p:spPr>
      </p:pic>
      <p:sp>
        <p:nvSpPr>
          <p:cNvPr id="4" name="TextBox 4"/>
          <p:cNvSpPr txBox="1"/>
          <p:nvPr/>
        </p:nvSpPr>
        <p:spPr>
          <a:xfrm>
            <a:off x="1836969" y="247650"/>
            <a:ext cx="14416456" cy="1466850"/>
          </a:xfrm>
          <a:prstGeom prst="rect">
            <a:avLst/>
          </a:prstGeom>
        </p:spPr>
        <p:txBody>
          <a:bodyPr lIns="0" tIns="0" rIns="0" bIns="0" rtlCol="0" anchor="t">
            <a:spAutoFit/>
          </a:bodyPr>
          <a:lstStyle/>
          <a:p>
            <a:pPr algn="ctr">
              <a:lnSpc>
                <a:spcPts val="10800"/>
              </a:lnSpc>
            </a:pPr>
            <a:r>
              <a:rPr lang="en-US" sz="9000">
                <a:solidFill>
                  <a:srgbClr val="000000"/>
                </a:solidFill>
                <a:latin typeface="Migra ExtraLight"/>
              </a:rPr>
              <a:t>Food Science Behind Sugar</a:t>
            </a:r>
          </a:p>
        </p:txBody>
      </p:sp>
      <p:grpSp>
        <p:nvGrpSpPr>
          <p:cNvPr id="5" name="Group 5"/>
          <p:cNvGrpSpPr/>
          <p:nvPr/>
        </p:nvGrpSpPr>
        <p:grpSpPr>
          <a:xfrm>
            <a:off x="12639371" y="1934083"/>
            <a:ext cx="3614054" cy="7599925"/>
            <a:chOff x="0" y="0"/>
            <a:chExt cx="4818739" cy="10133233"/>
          </a:xfrm>
        </p:grpSpPr>
        <p:sp>
          <p:nvSpPr>
            <p:cNvPr id="6" name="AutoShape 6"/>
            <p:cNvSpPr/>
            <p:nvPr/>
          </p:nvSpPr>
          <p:spPr>
            <a:xfrm rot="-5400000">
              <a:off x="1549403" y="5098367"/>
              <a:ext cx="1719933" cy="0"/>
            </a:xfrm>
            <a:prstGeom prst="line">
              <a:avLst/>
            </a:prstGeom>
            <a:ln w="12700" cap="rnd">
              <a:solidFill>
                <a:srgbClr val="000000"/>
              </a:solidFill>
              <a:prstDash val="solid"/>
              <a:headEnd type="none" w="sm" len="sm"/>
              <a:tailEnd type="none" w="sm" len="sm"/>
            </a:ln>
          </p:spPr>
        </p:sp>
        <p:sp>
          <p:nvSpPr>
            <p:cNvPr id="7" name="TextBox 7"/>
            <p:cNvSpPr txBox="1"/>
            <p:nvPr/>
          </p:nvSpPr>
          <p:spPr>
            <a:xfrm>
              <a:off x="0" y="6551833"/>
              <a:ext cx="4818739" cy="3581400"/>
            </a:xfrm>
            <a:prstGeom prst="rect">
              <a:avLst/>
            </a:prstGeom>
          </p:spPr>
          <p:txBody>
            <a:bodyPr lIns="0" tIns="0" rIns="0" bIns="0" rtlCol="0" anchor="t">
              <a:spAutoFit/>
            </a:bodyPr>
            <a:lstStyle/>
            <a:p>
              <a:pPr algn="ctr">
                <a:lnSpc>
                  <a:spcPts val="3599"/>
                </a:lnSpc>
              </a:pPr>
              <a:r>
                <a:rPr lang="en-US" sz="2999">
                  <a:solidFill>
                    <a:srgbClr val="000000"/>
                  </a:solidFill>
                  <a:latin typeface="DM Sans"/>
                </a:rPr>
                <a:t>People consume significantly more sugar than they realize. Sugar and food consumption both increase.</a:t>
              </a:r>
            </a:p>
          </p:txBody>
        </p:sp>
        <p:sp>
          <p:nvSpPr>
            <p:cNvPr id="8" name="TextBox 8"/>
            <p:cNvSpPr txBox="1"/>
            <p:nvPr/>
          </p:nvSpPr>
          <p:spPr>
            <a:xfrm>
              <a:off x="0" y="-9525"/>
              <a:ext cx="4818739" cy="36671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Sugar is added to all kinds of foods, even foods that are not considered sweet like breads and condiments.</a:t>
              </a:r>
            </a:p>
          </p:txBody>
        </p:sp>
      </p:grpSp>
      <p:grpSp>
        <p:nvGrpSpPr>
          <p:cNvPr id="9" name="Group 9"/>
          <p:cNvGrpSpPr/>
          <p:nvPr/>
        </p:nvGrpSpPr>
        <p:grpSpPr>
          <a:xfrm>
            <a:off x="7336973" y="1934083"/>
            <a:ext cx="3614054" cy="8238100"/>
            <a:chOff x="0" y="0"/>
            <a:chExt cx="4818739" cy="10984133"/>
          </a:xfrm>
        </p:grpSpPr>
        <p:sp>
          <p:nvSpPr>
            <p:cNvPr id="10" name="AutoShape 10"/>
            <p:cNvSpPr/>
            <p:nvPr/>
          </p:nvSpPr>
          <p:spPr>
            <a:xfrm rot="-5400000">
              <a:off x="1549403" y="5707967"/>
              <a:ext cx="1719933" cy="0"/>
            </a:xfrm>
            <a:prstGeom prst="line">
              <a:avLst/>
            </a:prstGeom>
            <a:ln w="12700" cap="rnd">
              <a:solidFill>
                <a:srgbClr val="000000"/>
              </a:solidFill>
              <a:prstDash val="solid"/>
              <a:headEnd type="none" w="sm" len="sm"/>
              <a:tailEnd type="none" w="sm" len="sm"/>
            </a:ln>
          </p:spPr>
        </p:sp>
        <p:sp>
          <p:nvSpPr>
            <p:cNvPr id="11" name="TextBox 11"/>
            <p:cNvSpPr txBox="1"/>
            <p:nvPr/>
          </p:nvSpPr>
          <p:spPr>
            <a:xfrm>
              <a:off x="0" y="7161433"/>
              <a:ext cx="4818739" cy="3822700"/>
            </a:xfrm>
            <a:prstGeom prst="rect">
              <a:avLst/>
            </a:prstGeom>
          </p:spPr>
          <p:txBody>
            <a:bodyPr lIns="0" tIns="0" rIns="0" bIns="0" rtlCol="0" anchor="t">
              <a:spAutoFit/>
            </a:bodyPr>
            <a:lstStyle/>
            <a:p>
              <a:pPr algn="ctr">
                <a:lnSpc>
                  <a:spcPts val="3239"/>
                </a:lnSpc>
              </a:pPr>
              <a:r>
                <a:rPr lang="en-US" sz="2699">
                  <a:solidFill>
                    <a:srgbClr val="000000"/>
                  </a:solidFill>
                  <a:latin typeface="DM Sans"/>
                </a:rPr>
                <a:t>Eating processed sugar triggers the release of opioids and dopamine in the brain, just like potentially addictive drugs do.</a:t>
              </a:r>
            </a:p>
            <a:p>
              <a:pPr algn="ctr">
                <a:lnSpc>
                  <a:spcPts val="3239"/>
                </a:lnSpc>
              </a:pPr>
              <a:endParaRPr lang="en-US" sz="2699">
                <a:solidFill>
                  <a:srgbClr val="000000"/>
                </a:solidFill>
                <a:latin typeface="DM Sans"/>
              </a:endParaRPr>
            </a:p>
          </p:txBody>
        </p:sp>
        <p:sp>
          <p:nvSpPr>
            <p:cNvPr id="12" name="TextBox 12"/>
            <p:cNvSpPr txBox="1"/>
            <p:nvPr/>
          </p:nvSpPr>
          <p:spPr>
            <a:xfrm>
              <a:off x="0" y="-9525"/>
              <a:ext cx="4818739" cy="42767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Manufacturers learn added sugars also increase appetite and override the satiety-regulating system.</a:t>
              </a:r>
            </a:p>
          </p:txBody>
        </p:sp>
      </p:grpSp>
      <p:grpSp>
        <p:nvGrpSpPr>
          <p:cNvPr id="13" name="Group 13"/>
          <p:cNvGrpSpPr/>
          <p:nvPr/>
        </p:nvGrpSpPr>
        <p:grpSpPr>
          <a:xfrm>
            <a:off x="1836969" y="2019813"/>
            <a:ext cx="3614054" cy="6247375"/>
            <a:chOff x="0" y="0"/>
            <a:chExt cx="4818739" cy="8329833"/>
          </a:xfrm>
        </p:grpSpPr>
        <p:sp>
          <p:nvSpPr>
            <p:cNvPr id="14" name="AutoShape 14"/>
            <p:cNvSpPr/>
            <p:nvPr/>
          </p:nvSpPr>
          <p:spPr>
            <a:xfrm rot="-5400000">
              <a:off x="1549403" y="4488767"/>
              <a:ext cx="1719933" cy="0"/>
            </a:xfrm>
            <a:prstGeom prst="line">
              <a:avLst/>
            </a:prstGeom>
            <a:ln w="12700" cap="rnd">
              <a:solidFill>
                <a:srgbClr val="000000"/>
              </a:solidFill>
              <a:prstDash val="solid"/>
              <a:headEnd type="none" w="sm" len="sm"/>
              <a:tailEnd type="none" w="sm" len="sm"/>
            </a:ln>
          </p:spPr>
        </p:sp>
        <p:sp>
          <p:nvSpPr>
            <p:cNvPr id="15" name="TextBox 15"/>
            <p:cNvSpPr txBox="1"/>
            <p:nvPr/>
          </p:nvSpPr>
          <p:spPr>
            <a:xfrm>
              <a:off x="0" y="5942233"/>
              <a:ext cx="4818739" cy="2387600"/>
            </a:xfrm>
            <a:prstGeom prst="rect">
              <a:avLst/>
            </a:prstGeom>
          </p:spPr>
          <p:txBody>
            <a:bodyPr lIns="0" tIns="0" rIns="0" bIns="0" rtlCol="0" anchor="t">
              <a:spAutoFit/>
            </a:bodyPr>
            <a:lstStyle/>
            <a:p>
              <a:pPr algn="ctr">
                <a:lnSpc>
                  <a:spcPts val="3599"/>
                </a:lnSpc>
              </a:pPr>
              <a:r>
                <a:rPr lang="en-US" sz="2999">
                  <a:solidFill>
                    <a:srgbClr val="000000"/>
                  </a:solidFill>
                  <a:latin typeface="DM Sans"/>
                </a:rPr>
                <a:t>Food manufacturers learn  that added sugars can make many foods tastier.</a:t>
              </a:r>
            </a:p>
          </p:txBody>
        </p:sp>
        <p:sp>
          <p:nvSpPr>
            <p:cNvPr id="16" name="TextBox 16"/>
            <p:cNvSpPr txBox="1"/>
            <p:nvPr/>
          </p:nvSpPr>
          <p:spPr>
            <a:xfrm>
              <a:off x="0" y="-9525"/>
              <a:ext cx="4818739" cy="3057525"/>
            </a:xfrm>
            <a:prstGeom prst="rect">
              <a:avLst/>
            </a:prstGeom>
          </p:spPr>
          <p:txBody>
            <a:bodyPr lIns="0" tIns="0" rIns="0" bIns="0" rtlCol="0" anchor="t">
              <a:spAutoFit/>
            </a:bodyPr>
            <a:lstStyle/>
            <a:p>
              <a:pPr algn="ctr">
                <a:lnSpc>
                  <a:spcPts val="3600"/>
                </a:lnSpc>
              </a:pPr>
              <a:r>
                <a:rPr lang="en-US" sz="3000">
                  <a:solidFill>
                    <a:srgbClr val="000000"/>
                  </a:solidFill>
                  <a:latin typeface="DM Sans Bold"/>
                </a:rPr>
                <a:t>We are born with a sweet tooth that makes us crave  the breast milk needed to survive.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E568"/>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rot="-10800000">
            <a:off x="-1154642" y="-2446190"/>
            <a:ext cx="14639470" cy="6734156"/>
          </a:xfrm>
          <a:prstGeom prst="rect">
            <a:avLst/>
          </a:prstGeom>
        </p:spPr>
      </p:pic>
      <p:pic>
        <p:nvPicPr>
          <p:cNvPr id="3" name="Picture 3"/>
          <p:cNvPicPr>
            <a:picLocks noChangeAspect="1"/>
          </p:cNvPicPr>
          <p:nvPr/>
        </p:nvPicPr>
        <p:blipFill>
          <a:blip r:embed="rId4"/>
          <a:srcRect l="7497" r="7497"/>
          <a:stretch>
            <a:fillRect/>
          </a:stretch>
        </p:blipFill>
        <p:spPr>
          <a:xfrm>
            <a:off x="12512986" y="0"/>
            <a:ext cx="5775014" cy="10287000"/>
          </a:xfrm>
          <a:prstGeom prst="rect">
            <a:avLst/>
          </a:prstGeom>
        </p:spPr>
      </p:pic>
      <p:sp>
        <p:nvSpPr>
          <p:cNvPr id="4" name="TextBox 4"/>
          <p:cNvSpPr txBox="1"/>
          <p:nvPr/>
        </p:nvSpPr>
        <p:spPr>
          <a:xfrm>
            <a:off x="1554389" y="3687891"/>
            <a:ext cx="9970222" cy="5428065"/>
          </a:xfrm>
          <a:prstGeom prst="rect">
            <a:avLst/>
          </a:prstGeom>
        </p:spPr>
        <p:txBody>
          <a:bodyPr lIns="0" tIns="0" rIns="0" bIns="0" rtlCol="0" anchor="t">
            <a:spAutoFit/>
          </a:bodyPr>
          <a:lstStyle/>
          <a:p>
            <a:pPr>
              <a:lnSpc>
                <a:spcPts val="3892"/>
              </a:lnSpc>
            </a:pPr>
            <a:r>
              <a:rPr lang="en-US" sz="3243">
                <a:solidFill>
                  <a:srgbClr val="000000"/>
                </a:solidFill>
                <a:latin typeface="DM Sans"/>
              </a:rPr>
              <a:t>Added sugars are sugars that are added during the processing of foods, during preparation, or at the table. For example, sucrose or dextrose added during food processing is an added sugar, as is honey used to sweeten tea at your kitchen table.</a:t>
            </a:r>
          </a:p>
          <a:p>
            <a:pPr>
              <a:lnSpc>
                <a:spcPts val="3892"/>
              </a:lnSpc>
            </a:pPr>
            <a:endParaRPr lang="en-US" sz="3243">
              <a:solidFill>
                <a:srgbClr val="000000"/>
              </a:solidFill>
              <a:latin typeface="DM Sans"/>
            </a:endParaRPr>
          </a:p>
          <a:p>
            <a:pPr>
              <a:lnSpc>
                <a:spcPts val="3892"/>
              </a:lnSpc>
            </a:pPr>
            <a:r>
              <a:rPr lang="en-US" sz="3243">
                <a:solidFill>
                  <a:srgbClr val="000000"/>
                </a:solidFill>
                <a:latin typeface="DM Sans"/>
              </a:rPr>
              <a:t>Fortunately, “added sugars” are listed separately on Nutrition Facts panels underneath the line for “total sugars,” making it easier to determine whether or not your food contains any added sugars.</a:t>
            </a:r>
          </a:p>
          <a:p>
            <a:pPr>
              <a:lnSpc>
                <a:spcPts val="3892"/>
              </a:lnSpc>
            </a:pPr>
            <a:endParaRPr lang="en-US" sz="3243">
              <a:solidFill>
                <a:srgbClr val="000000"/>
              </a:solidFill>
              <a:latin typeface="DM Sans"/>
            </a:endParaRPr>
          </a:p>
        </p:txBody>
      </p:sp>
      <p:grpSp>
        <p:nvGrpSpPr>
          <p:cNvPr id="5" name="Group 5"/>
          <p:cNvGrpSpPr/>
          <p:nvPr/>
        </p:nvGrpSpPr>
        <p:grpSpPr>
          <a:xfrm>
            <a:off x="1554389" y="1755031"/>
            <a:ext cx="9221408" cy="1923336"/>
            <a:chOff x="0" y="0"/>
            <a:chExt cx="12295211" cy="2564447"/>
          </a:xfrm>
        </p:grpSpPr>
        <p:sp>
          <p:nvSpPr>
            <p:cNvPr id="6" name="TextBox 6"/>
            <p:cNvSpPr txBox="1"/>
            <p:nvPr/>
          </p:nvSpPr>
          <p:spPr>
            <a:xfrm>
              <a:off x="0" y="-85725"/>
              <a:ext cx="12295211" cy="1711325"/>
            </a:xfrm>
            <a:prstGeom prst="rect">
              <a:avLst/>
            </a:prstGeom>
          </p:spPr>
          <p:txBody>
            <a:bodyPr lIns="0" tIns="0" rIns="0" bIns="0" rtlCol="0" anchor="t">
              <a:spAutoFit/>
            </a:bodyPr>
            <a:lstStyle/>
            <a:p>
              <a:pPr>
                <a:lnSpc>
                  <a:spcPts val="9600"/>
                </a:lnSpc>
              </a:pPr>
              <a:r>
                <a:rPr lang="en-US" sz="8000">
                  <a:solidFill>
                    <a:srgbClr val="000000"/>
                  </a:solidFill>
                  <a:latin typeface="Migra ExtraLight"/>
                </a:rPr>
                <a:t>All About Added Sugars</a:t>
              </a:r>
            </a:p>
          </p:txBody>
        </p:sp>
        <p:sp>
          <p:nvSpPr>
            <p:cNvPr id="7" name="TextBox 7"/>
            <p:cNvSpPr txBox="1"/>
            <p:nvPr/>
          </p:nvSpPr>
          <p:spPr>
            <a:xfrm>
              <a:off x="0" y="1945322"/>
              <a:ext cx="12295211" cy="619125"/>
            </a:xfrm>
            <a:prstGeom prst="rect">
              <a:avLst/>
            </a:prstGeom>
          </p:spPr>
          <p:txBody>
            <a:bodyPr lIns="0" tIns="0" rIns="0" bIns="0" rtlCol="0" anchor="t">
              <a:spAutoFit/>
            </a:bodyPr>
            <a:lstStyle/>
            <a:p>
              <a:pPr>
                <a:lnSpc>
                  <a:spcPts val="3600"/>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18754" y="0"/>
            <a:ext cx="10738493" cy="10287000"/>
            <a:chOff x="0" y="0"/>
            <a:chExt cx="14317990" cy="13716000"/>
          </a:xfrm>
        </p:grpSpPr>
        <p:pic>
          <p:nvPicPr>
            <p:cNvPr id="3" name="Picture 3"/>
            <p:cNvPicPr>
              <a:picLocks noChangeAspect="1"/>
            </p:cNvPicPr>
            <p:nvPr/>
          </p:nvPicPr>
          <p:blipFill>
            <a:blip r:embed="rId3"/>
            <a:srcRect l="13645" r="13645"/>
            <a:stretch>
              <a:fillRect/>
            </a:stretch>
          </p:blipFill>
          <p:spPr>
            <a:xfrm>
              <a:off x="0" y="0"/>
              <a:ext cx="7095495" cy="6794500"/>
            </a:xfrm>
            <a:prstGeom prst="rect">
              <a:avLst/>
            </a:prstGeom>
          </p:spPr>
        </p:pic>
        <p:pic>
          <p:nvPicPr>
            <p:cNvPr id="4" name="Picture 4"/>
            <p:cNvPicPr>
              <a:picLocks noChangeAspect="1"/>
            </p:cNvPicPr>
            <p:nvPr/>
          </p:nvPicPr>
          <p:blipFill>
            <a:blip r:embed="rId4"/>
            <a:srcRect l="15407" r="15407"/>
            <a:stretch>
              <a:fillRect/>
            </a:stretch>
          </p:blipFill>
          <p:spPr>
            <a:xfrm>
              <a:off x="0" y="6921500"/>
              <a:ext cx="7095495" cy="6794500"/>
            </a:xfrm>
            <a:prstGeom prst="rect">
              <a:avLst/>
            </a:prstGeom>
          </p:spPr>
        </p:pic>
        <p:pic>
          <p:nvPicPr>
            <p:cNvPr id="5" name="Picture 5"/>
            <p:cNvPicPr>
              <a:picLocks noChangeAspect="1"/>
            </p:cNvPicPr>
            <p:nvPr/>
          </p:nvPicPr>
          <p:blipFill>
            <a:blip r:embed="rId5"/>
            <a:srcRect l="39920" r="39920"/>
            <a:stretch>
              <a:fillRect/>
            </a:stretch>
          </p:blipFill>
          <p:spPr>
            <a:xfrm>
              <a:off x="7222495" y="0"/>
              <a:ext cx="7095495" cy="13716000"/>
            </a:xfrm>
            <a:prstGeom prst="rect">
              <a:avLst/>
            </a:prstGeom>
          </p:spPr>
        </p:pic>
      </p:grpSp>
      <p:pic>
        <p:nvPicPr>
          <p:cNvPr id="6" name="Picture 6"/>
          <p:cNvPicPr>
            <a:picLocks noChangeAspect="1"/>
          </p:cNvPicPr>
          <p:nvPr/>
        </p:nvPicPr>
        <p:blipFill>
          <a:blip r:embed="rId6"/>
          <a:srcRect/>
          <a:stretch>
            <a:fillRect/>
          </a:stretch>
        </p:blipFill>
        <p:spPr>
          <a:xfrm rot="-4221246">
            <a:off x="-1259944" y="6181343"/>
            <a:ext cx="5030825" cy="6153914"/>
          </a:xfrm>
          <a:prstGeom prst="rect">
            <a:avLst/>
          </a:prstGeom>
        </p:spPr>
      </p:pic>
      <p:sp>
        <p:nvSpPr>
          <p:cNvPr id="7" name="TextBox 7"/>
          <p:cNvSpPr txBox="1"/>
          <p:nvPr/>
        </p:nvSpPr>
        <p:spPr>
          <a:xfrm>
            <a:off x="1703704" y="785812"/>
            <a:ext cx="10462603" cy="8715375"/>
          </a:xfrm>
          <a:prstGeom prst="rect">
            <a:avLst/>
          </a:prstGeom>
        </p:spPr>
        <p:txBody>
          <a:bodyPr lIns="0" tIns="0" rIns="0" bIns="0" rtlCol="0" anchor="t">
            <a:spAutoFit/>
          </a:bodyPr>
          <a:lstStyle/>
          <a:p>
            <a:pPr>
              <a:lnSpc>
                <a:spcPts val="4799"/>
              </a:lnSpc>
            </a:pPr>
            <a:r>
              <a:rPr lang="en-US" sz="3999">
                <a:solidFill>
                  <a:srgbClr val="000000"/>
                </a:solidFill>
                <a:latin typeface="DM Sans"/>
              </a:rPr>
              <a:t>The sugars found naturally in fruit and dairy products don’t have the same negative effect and are lower in fructose than sugary processed foods. “In fruit, that sugar is bound up in the fiber, vitamins, and other nutrients,” says Andrea Dunn, a certified diabetes care and education specialist at the Cleveland Clinic.</a:t>
            </a:r>
          </a:p>
          <a:p>
            <a:pPr>
              <a:lnSpc>
                <a:spcPts val="4799"/>
              </a:lnSpc>
            </a:pPr>
            <a:endParaRPr lang="en-US" sz="3999">
              <a:solidFill>
                <a:srgbClr val="000000"/>
              </a:solidFill>
              <a:latin typeface="DM Sans"/>
            </a:endParaRPr>
          </a:p>
          <a:p>
            <a:pPr>
              <a:lnSpc>
                <a:spcPts val="6599"/>
              </a:lnSpc>
            </a:pPr>
            <a:r>
              <a:rPr lang="en-US" sz="5499">
                <a:solidFill>
                  <a:srgbClr val="000000"/>
                </a:solidFill>
                <a:latin typeface="DM Sans"/>
              </a:rPr>
              <a:t>Let’s be clear, there is a big difference between eating an orange and drinking a glass of orange juice.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3374461"/>
          </a:xfrm>
          <a:prstGeom prst="rect">
            <a:avLst/>
          </a:prstGeom>
          <a:solidFill>
            <a:srgbClr val="F1E568"/>
          </a:solidFill>
        </p:spPr>
      </p:sp>
      <p:pic>
        <p:nvPicPr>
          <p:cNvPr id="3" name="Picture 3"/>
          <p:cNvPicPr>
            <a:picLocks noChangeAspect="1"/>
          </p:cNvPicPr>
          <p:nvPr/>
        </p:nvPicPr>
        <p:blipFill>
          <a:blip r:embed="rId3"/>
          <a:srcRect/>
          <a:stretch>
            <a:fillRect/>
          </a:stretch>
        </p:blipFill>
        <p:spPr>
          <a:xfrm rot="-10800000">
            <a:off x="2120512" y="-3087148"/>
            <a:ext cx="14046975" cy="6461609"/>
          </a:xfrm>
          <a:prstGeom prst="rect">
            <a:avLst/>
          </a:prstGeom>
        </p:spPr>
      </p:pic>
      <p:pic>
        <p:nvPicPr>
          <p:cNvPr id="4" name="Picture 4"/>
          <p:cNvPicPr>
            <a:picLocks noChangeAspect="1"/>
          </p:cNvPicPr>
          <p:nvPr/>
        </p:nvPicPr>
        <p:blipFill>
          <a:blip r:embed="rId4"/>
          <a:srcRect/>
          <a:stretch>
            <a:fillRect/>
          </a:stretch>
        </p:blipFill>
        <p:spPr>
          <a:xfrm>
            <a:off x="1757155" y="4290948"/>
            <a:ext cx="2526197" cy="1619924"/>
          </a:xfrm>
          <a:prstGeom prst="rect">
            <a:avLst/>
          </a:prstGeom>
        </p:spPr>
      </p:pic>
      <p:pic>
        <p:nvPicPr>
          <p:cNvPr id="5" name="Picture 5"/>
          <p:cNvPicPr>
            <a:picLocks noChangeAspect="1"/>
          </p:cNvPicPr>
          <p:nvPr/>
        </p:nvPicPr>
        <p:blipFill>
          <a:blip r:embed="rId5"/>
          <a:srcRect/>
          <a:stretch>
            <a:fillRect/>
          </a:stretch>
        </p:blipFill>
        <p:spPr>
          <a:xfrm>
            <a:off x="7807047" y="4290948"/>
            <a:ext cx="3202370" cy="1280948"/>
          </a:xfrm>
          <a:prstGeom prst="rect">
            <a:avLst/>
          </a:prstGeom>
        </p:spPr>
      </p:pic>
      <p:pic>
        <p:nvPicPr>
          <p:cNvPr id="6" name="Picture 6"/>
          <p:cNvPicPr>
            <a:picLocks noChangeAspect="1"/>
          </p:cNvPicPr>
          <p:nvPr/>
        </p:nvPicPr>
        <p:blipFill>
          <a:blip r:embed="rId6"/>
          <a:srcRect/>
          <a:stretch>
            <a:fillRect/>
          </a:stretch>
        </p:blipFill>
        <p:spPr>
          <a:xfrm>
            <a:off x="13919203" y="3939628"/>
            <a:ext cx="2618598" cy="1983588"/>
          </a:xfrm>
          <a:prstGeom prst="rect">
            <a:avLst/>
          </a:prstGeom>
        </p:spPr>
      </p:pic>
      <p:pic>
        <p:nvPicPr>
          <p:cNvPr id="7" name="Picture 7"/>
          <p:cNvPicPr>
            <a:picLocks noChangeAspect="1"/>
          </p:cNvPicPr>
          <p:nvPr/>
        </p:nvPicPr>
        <p:blipFill>
          <a:blip r:embed="rId7"/>
          <a:srcRect/>
          <a:stretch>
            <a:fillRect/>
          </a:stretch>
        </p:blipFill>
        <p:spPr>
          <a:xfrm>
            <a:off x="1785771" y="7209207"/>
            <a:ext cx="2372197" cy="1580476"/>
          </a:xfrm>
          <a:prstGeom prst="rect">
            <a:avLst/>
          </a:prstGeom>
        </p:spPr>
      </p:pic>
      <p:pic>
        <p:nvPicPr>
          <p:cNvPr id="8" name="Picture 8"/>
          <p:cNvPicPr>
            <a:picLocks noChangeAspect="1"/>
          </p:cNvPicPr>
          <p:nvPr/>
        </p:nvPicPr>
        <p:blipFill>
          <a:blip r:embed="rId8"/>
          <a:srcRect/>
          <a:stretch>
            <a:fillRect/>
          </a:stretch>
        </p:blipFill>
        <p:spPr>
          <a:xfrm>
            <a:off x="8256285" y="7063296"/>
            <a:ext cx="2303043" cy="1534403"/>
          </a:xfrm>
          <a:prstGeom prst="rect">
            <a:avLst/>
          </a:prstGeom>
        </p:spPr>
      </p:pic>
      <p:pic>
        <p:nvPicPr>
          <p:cNvPr id="9" name="Picture 9"/>
          <p:cNvPicPr>
            <a:picLocks noChangeAspect="1"/>
          </p:cNvPicPr>
          <p:nvPr/>
        </p:nvPicPr>
        <p:blipFill>
          <a:blip r:embed="rId9"/>
          <a:srcRect/>
          <a:stretch>
            <a:fillRect/>
          </a:stretch>
        </p:blipFill>
        <p:spPr>
          <a:xfrm>
            <a:off x="14165604" y="7040259"/>
            <a:ext cx="2372197" cy="1580476"/>
          </a:xfrm>
          <a:prstGeom prst="rect">
            <a:avLst/>
          </a:prstGeom>
        </p:spPr>
      </p:pic>
      <p:sp>
        <p:nvSpPr>
          <p:cNvPr id="10" name="TextBox 10"/>
          <p:cNvSpPr txBox="1"/>
          <p:nvPr/>
        </p:nvSpPr>
        <p:spPr>
          <a:xfrm>
            <a:off x="1028700" y="6259340"/>
            <a:ext cx="3983108" cy="504084"/>
          </a:xfrm>
          <a:prstGeom prst="rect">
            <a:avLst/>
          </a:prstGeom>
        </p:spPr>
        <p:txBody>
          <a:bodyPr lIns="0" tIns="0" rIns="0" bIns="0" rtlCol="0" anchor="t">
            <a:spAutoFit/>
          </a:bodyPr>
          <a:lstStyle/>
          <a:p>
            <a:pPr marL="0" lvl="0" indent="0" algn="ctr">
              <a:lnSpc>
                <a:spcPts val="4057"/>
              </a:lnSpc>
              <a:spcBef>
                <a:spcPct val="0"/>
              </a:spcBef>
            </a:pPr>
            <a:r>
              <a:rPr lang="en-US" sz="3381">
                <a:solidFill>
                  <a:srgbClr val="000000"/>
                </a:solidFill>
                <a:latin typeface="DM Sans"/>
              </a:rPr>
              <a:t>High Blood Pressure</a:t>
            </a:r>
          </a:p>
        </p:txBody>
      </p:sp>
      <p:sp>
        <p:nvSpPr>
          <p:cNvPr id="11" name="TextBox 11"/>
          <p:cNvSpPr txBox="1"/>
          <p:nvPr/>
        </p:nvSpPr>
        <p:spPr>
          <a:xfrm>
            <a:off x="1785771" y="934755"/>
            <a:ext cx="14566457" cy="1143000"/>
          </a:xfrm>
          <a:prstGeom prst="rect">
            <a:avLst/>
          </a:prstGeom>
        </p:spPr>
        <p:txBody>
          <a:bodyPr lIns="0" tIns="0" rIns="0" bIns="0" rtlCol="0" anchor="t">
            <a:spAutoFit/>
          </a:bodyPr>
          <a:lstStyle/>
          <a:p>
            <a:pPr algn="ctr">
              <a:lnSpc>
                <a:spcPts val="8520"/>
              </a:lnSpc>
            </a:pPr>
            <a:r>
              <a:rPr lang="en-US" sz="7100">
                <a:solidFill>
                  <a:srgbClr val="000000"/>
                </a:solidFill>
                <a:latin typeface="Migra ExtraLight"/>
              </a:rPr>
              <a:t>Excess Sugar Leads to Health Issues</a:t>
            </a:r>
          </a:p>
        </p:txBody>
      </p:sp>
      <p:sp>
        <p:nvSpPr>
          <p:cNvPr id="12" name="TextBox 12"/>
          <p:cNvSpPr txBox="1"/>
          <p:nvPr/>
        </p:nvSpPr>
        <p:spPr>
          <a:xfrm>
            <a:off x="7416679" y="6259340"/>
            <a:ext cx="3983108" cy="504084"/>
          </a:xfrm>
          <a:prstGeom prst="rect">
            <a:avLst/>
          </a:prstGeom>
        </p:spPr>
        <p:txBody>
          <a:bodyPr lIns="0" tIns="0" rIns="0" bIns="0" rtlCol="0" anchor="t">
            <a:spAutoFit/>
          </a:bodyPr>
          <a:lstStyle/>
          <a:p>
            <a:pPr marL="0" lvl="0" indent="0" algn="ctr">
              <a:lnSpc>
                <a:spcPts val="4057"/>
              </a:lnSpc>
              <a:spcBef>
                <a:spcPct val="0"/>
              </a:spcBef>
            </a:pPr>
            <a:r>
              <a:rPr lang="en-US" sz="3381">
                <a:solidFill>
                  <a:srgbClr val="000000"/>
                </a:solidFill>
                <a:latin typeface="DM Sans"/>
              </a:rPr>
              <a:t>Heart Disease</a:t>
            </a:r>
          </a:p>
        </p:txBody>
      </p:sp>
      <p:sp>
        <p:nvSpPr>
          <p:cNvPr id="13" name="TextBox 13"/>
          <p:cNvSpPr txBox="1"/>
          <p:nvPr/>
        </p:nvSpPr>
        <p:spPr>
          <a:xfrm>
            <a:off x="13276192" y="6259340"/>
            <a:ext cx="3983108" cy="504084"/>
          </a:xfrm>
          <a:prstGeom prst="rect">
            <a:avLst/>
          </a:prstGeom>
        </p:spPr>
        <p:txBody>
          <a:bodyPr lIns="0" tIns="0" rIns="0" bIns="0" rtlCol="0" anchor="t">
            <a:spAutoFit/>
          </a:bodyPr>
          <a:lstStyle/>
          <a:p>
            <a:pPr marL="0" lvl="0" indent="0" algn="ctr">
              <a:lnSpc>
                <a:spcPts val="4057"/>
              </a:lnSpc>
              <a:spcBef>
                <a:spcPct val="0"/>
              </a:spcBef>
            </a:pPr>
            <a:r>
              <a:rPr lang="en-US" sz="3381">
                <a:solidFill>
                  <a:srgbClr val="000000"/>
                </a:solidFill>
                <a:latin typeface="DM Sans"/>
              </a:rPr>
              <a:t>Brain</a:t>
            </a:r>
          </a:p>
        </p:txBody>
      </p:sp>
      <p:sp>
        <p:nvSpPr>
          <p:cNvPr id="14" name="TextBox 14"/>
          <p:cNvSpPr txBox="1"/>
          <p:nvPr/>
        </p:nvSpPr>
        <p:spPr>
          <a:xfrm>
            <a:off x="1028700" y="8834808"/>
            <a:ext cx="3983108" cy="504084"/>
          </a:xfrm>
          <a:prstGeom prst="rect">
            <a:avLst/>
          </a:prstGeom>
        </p:spPr>
        <p:txBody>
          <a:bodyPr lIns="0" tIns="0" rIns="0" bIns="0" rtlCol="0" anchor="t">
            <a:spAutoFit/>
          </a:bodyPr>
          <a:lstStyle/>
          <a:p>
            <a:pPr marL="0" lvl="0" indent="0" algn="ctr">
              <a:lnSpc>
                <a:spcPts val="4057"/>
              </a:lnSpc>
              <a:spcBef>
                <a:spcPct val="0"/>
              </a:spcBef>
            </a:pPr>
            <a:r>
              <a:rPr lang="en-US" sz="3381">
                <a:solidFill>
                  <a:srgbClr val="000000"/>
                </a:solidFill>
                <a:latin typeface="DM Sans"/>
              </a:rPr>
              <a:t>Weight Gain</a:t>
            </a:r>
          </a:p>
        </p:txBody>
      </p:sp>
      <p:sp>
        <p:nvSpPr>
          <p:cNvPr id="15" name="TextBox 15"/>
          <p:cNvSpPr txBox="1"/>
          <p:nvPr/>
        </p:nvSpPr>
        <p:spPr>
          <a:xfrm>
            <a:off x="7416253" y="8834808"/>
            <a:ext cx="3983108" cy="504084"/>
          </a:xfrm>
          <a:prstGeom prst="rect">
            <a:avLst/>
          </a:prstGeom>
        </p:spPr>
        <p:txBody>
          <a:bodyPr lIns="0" tIns="0" rIns="0" bIns="0" rtlCol="0" anchor="t">
            <a:spAutoFit/>
          </a:bodyPr>
          <a:lstStyle/>
          <a:p>
            <a:pPr marL="0" lvl="0" indent="0" algn="ctr">
              <a:lnSpc>
                <a:spcPts val="4057"/>
              </a:lnSpc>
              <a:spcBef>
                <a:spcPct val="0"/>
              </a:spcBef>
            </a:pPr>
            <a:r>
              <a:rPr lang="en-US" sz="3381">
                <a:solidFill>
                  <a:srgbClr val="000000"/>
                </a:solidFill>
                <a:latin typeface="DM Sans"/>
              </a:rPr>
              <a:t>Diabetes Risk</a:t>
            </a:r>
          </a:p>
        </p:txBody>
      </p:sp>
      <p:sp>
        <p:nvSpPr>
          <p:cNvPr id="16" name="TextBox 16"/>
          <p:cNvSpPr txBox="1"/>
          <p:nvPr/>
        </p:nvSpPr>
        <p:spPr>
          <a:xfrm>
            <a:off x="13360149" y="8754216"/>
            <a:ext cx="3983108" cy="504084"/>
          </a:xfrm>
          <a:prstGeom prst="rect">
            <a:avLst/>
          </a:prstGeom>
        </p:spPr>
        <p:txBody>
          <a:bodyPr lIns="0" tIns="0" rIns="0" bIns="0" rtlCol="0" anchor="t">
            <a:spAutoFit/>
          </a:bodyPr>
          <a:lstStyle/>
          <a:p>
            <a:pPr marL="0" lvl="0" indent="0" algn="ctr">
              <a:lnSpc>
                <a:spcPts val="4057"/>
              </a:lnSpc>
              <a:spcBef>
                <a:spcPct val="0"/>
              </a:spcBef>
            </a:pPr>
            <a:r>
              <a:rPr lang="en-US" sz="3381">
                <a:solidFill>
                  <a:srgbClr val="000000"/>
                </a:solidFill>
                <a:latin typeface="DM Sans"/>
              </a:rPr>
              <a:t>Aging Skin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4719</Words>
  <Application>Microsoft Office PowerPoint</Application>
  <PresentationFormat>Custom</PresentationFormat>
  <Paragraphs>219</Paragraphs>
  <Slides>24</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DM Sans Bold</vt:lpstr>
      <vt:lpstr>Canva Sans 1 Bold</vt:lpstr>
      <vt:lpstr>DM Sans Bold Italics</vt:lpstr>
      <vt:lpstr>Canva Sans 1</vt:lpstr>
      <vt:lpstr>Canva Sans 2 Bold</vt:lpstr>
      <vt:lpstr>Canva Sans 1 Bold Italics</vt:lpstr>
      <vt:lpstr>Migra ExtraLight Bold</vt:lpstr>
      <vt:lpstr>Calibri</vt:lpstr>
      <vt:lpstr>Arial</vt:lpstr>
      <vt:lpstr>DM Sans</vt:lpstr>
      <vt:lpstr>Migra ExtraLight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 Surrender Booklet</dc:title>
  <dc:creator>Perry, Susan (DHRM)</dc:creator>
  <cp:lastModifiedBy>Hicken, Craig (DHRM)</cp:lastModifiedBy>
  <cp:revision>2</cp:revision>
  <dcterms:created xsi:type="dcterms:W3CDTF">2006-08-16T00:00:00Z</dcterms:created>
  <dcterms:modified xsi:type="dcterms:W3CDTF">2023-05-22T20:34:54Z</dcterms:modified>
  <dc:identifier>DAFReG6ea54</dc:identifier>
</cp:coreProperties>
</file>